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111"/>
  </p:notesMasterIdLst>
  <p:handoutMasterIdLst>
    <p:handoutMasterId r:id="rId112"/>
  </p:handoutMasterIdLst>
  <p:sldIdLst>
    <p:sldId id="258" r:id="rId2"/>
    <p:sldId id="284" r:id="rId3"/>
    <p:sldId id="288" r:id="rId4"/>
    <p:sldId id="289" r:id="rId5"/>
    <p:sldId id="291" r:id="rId6"/>
    <p:sldId id="290" r:id="rId7"/>
    <p:sldId id="366" r:id="rId8"/>
    <p:sldId id="367" r:id="rId9"/>
    <p:sldId id="368" r:id="rId10"/>
    <p:sldId id="292" r:id="rId11"/>
    <p:sldId id="293" r:id="rId12"/>
    <p:sldId id="294" r:id="rId13"/>
    <p:sldId id="298" r:id="rId14"/>
    <p:sldId id="297" r:id="rId15"/>
    <p:sldId id="299" r:id="rId16"/>
    <p:sldId id="300" r:id="rId17"/>
    <p:sldId id="370" r:id="rId18"/>
    <p:sldId id="371" r:id="rId19"/>
    <p:sldId id="372" r:id="rId20"/>
    <p:sldId id="286" r:id="rId21"/>
    <p:sldId id="296" r:id="rId22"/>
    <p:sldId id="295" r:id="rId23"/>
    <p:sldId id="287" r:id="rId24"/>
    <p:sldId id="301" r:id="rId25"/>
    <p:sldId id="369" r:id="rId26"/>
    <p:sldId id="302" r:id="rId27"/>
    <p:sldId id="304"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73"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61" r:id="rId91"/>
    <p:sldId id="362" r:id="rId92"/>
    <p:sldId id="363" r:id="rId93"/>
    <p:sldId id="348" r:id="rId94"/>
    <p:sldId id="282" r:id="rId95"/>
    <p:sldId id="352" r:id="rId96"/>
    <p:sldId id="353" r:id="rId97"/>
    <p:sldId id="354" r:id="rId98"/>
    <p:sldId id="355" r:id="rId99"/>
    <p:sldId id="356" r:id="rId100"/>
    <p:sldId id="357" r:id="rId101"/>
    <p:sldId id="358" r:id="rId102"/>
    <p:sldId id="359" r:id="rId103"/>
    <p:sldId id="360" r:id="rId104"/>
    <p:sldId id="349" r:id="rId105"/>
    <p:sldId id="350" r:id="rId106"/>
    <p:sldId id="365" r:id="rId107"/>
    <p:sldId id="364" r:id="rId108"/>
    <p:sldId id="265" r:id="rId109"/>
    <p:sldId id="266" r:id="rId11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CC4"/>
    <a:srgbClr val="969696"/>
    <a:srgbClr val="AB1A86"/>
    <a:srgbClr val="FDB813"/>
    <a:srgbClr val="594F13"/>
    <a:srgbClr val="003F69"/>
    <a:srgbClr val="00B2EF"/>
    <a:srgbClr val="00437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6000" autoAdjust="0"/>
  </p:normalViewPr>
  <p:slideViewPr>
    <p:cSldViewPr snapToGrid="0">
      <p:cViewPr varScale="1">
        <p:scale>
          <a:sx n="79" d="100"/>
          <a:sy n="79" d="100"/>
        </p:scale>
        <p:origin x="-17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66"/>
    </p:cViewPr>
  </p:sorterViewPr>
  <p:notesViewPr>
    <p:cSldViewPr snapToGrid="0">
      <p:cViewPr varScale="1">
        <p:scale>
          <a:sx n="59" d="100"/>
          <a:sy n="59" d="100"/>
        </p:scale>
        <p:origin x="-3440" y="-104"/>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defRPr sz="1300" smtClean="0">
                <a:cs typeface="+mn-cs"/>
              </a:defRPr>
            </a:lvl1pPr>
          </a:lstStyle>
          <a:p>
            <a:pPr>
              <a:defRPr/>
            </a:pPr>
            <a:endParaRPr lang="en-US"/>
          </a:p>
        </p:txBody>
      </p:sp>
      <p:sp>
        <p:nvSpPr>
          <p:cNvPr id="19459" name="Rectangle 3"/>
          <p:cNvSpPr>
            <a:spLocks noGrp="1" noChangeArrowheads="1"/>
          </p:cNvSpPr>
          <p:nvPr>
            <p:ph type="dt" sz="quarter" idx="1"/>
          </p:nvPr>
        </p:nvSpPr>
        <p:spPr bwMode="auto">
          <a:xfrm>
            <a:off x="4143587"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lgn="r">
              <a:defRPr sz="1300" smtClean="0">
                <a:cs typeface="+mn-cs"/>
              </a:defRPr>
            </a:lvl1pPr>
          </a:lstStyle>
          <a:p>
            <a:pPr>
              <a:defRPr/>
            </a:pPr>
            <a:endParaRPr lang="en-US"/>
          </a:p>
        </p:txBody>
      </p:sp>
      <p:sp>
        <p:nvSpPr>
          <p:cNvPr id="19460" name="Rectangle 4"/>
          <p:cNvSpPr>
            <a:spLocks noGrp="1" noChangeArrowheads="1"/>
          </p:cNvSpPr>
          <p:nvPr>
            <p:ph type="ftr" sz="quarter" idx="2"/>
          </p:nvPr>
        </p:nvSpPr>
        <p:spPr bwMode="auto">
          <a:xfrm>
            <a:off x="0"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defRPr sz="800" dirty="0" smtClean="0">
                <a:cs typeface="+mn-cs"/>
              </a:defRPr>
            </a:lvl1pPr>
          </a:lstStyle>
          <a:p>
            <a:pPr>
              <a:defRPr/>
            </a:pPr>
            <a:r>
              <a:rPr lang="en-US" dirty="0"/>
              <a:t>IBM Analytics</a:t>
            </a:r>
            <a:r>
              <a:rPr lang="en-US" sz="1300" dirty="0"/>
              <a:t/>
            </a:r>
            <a:br>
              <a:rPr lang="en-US" sz="1300" dirty="0"/>
            </a:br>
            <a:r>
              <a:rPr lang="en-US" dirty="0"/>
              <a:t>© 2015 IBM Corporation</a:t>
            </a:r>
            <a:endParaRPr lang="en-US" sz="1300" dirty="0"/>
          </a:p>
        </p:txBody>
      </p:sp>
      <p:sp>
        <p:nvSpPr>
          <p:cNvPr id="19461" name="Rectangle 5"/>
          <p:cNvSpPr>
            <a:spLocks noGrp="1" noChangeArrowheads="1"/>
          </p:cNvSpPr>
          <p:nvPr>
            <p:ph type="sldNum" sz="quarter" idx="3"/>
          </p:nvPr>
        </p:nvSpPr>
        <p:spPr bwMode="auto">
          <a:xfrm>
            <a:off x="4143587"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lgn="r">
              <a:defRPr sz="1300" smtClean="0">
                <a:cs typeface="+mn-cs"/>
              </a:defRPr>
            </a:lvl1pPr>
          </a:lstStyle>
          <a:p>
            <a:pPr>
              <a:defRPr/>
            </a:pPr>
            <a:fld id="{D674A4ED-63EB-DF4F-8B48-B32E0391414B}" type="slidenum">
              <a:rPr lang="en-US"/>
              <a:pPr>
                <a:defRPr/>
              </a:pPr>
              <a:t>‹#›</a:t>
            </a:fld>
            <a:endParaRPr lang="en-US"/>
          </a:p>
        </p:txBody>
      </p:sp>
    </p:spTree>
    <p:extLst>
      <p:ext uri="{BB962C8B-B14F-4D97-AF65-F5344CB8AC3E}">
        <p14:creationId xmlns="" xmlns:p14="http://schemas.microsoft.com/office/powerpoint/2010/main" val="1288488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defRPr sz="1000" smtClean="0">
                <a:cs typeface="+mn-cs"/>
              </a:defRPr>
            </a:lvl1pPr>
          </a:lstStyle>
          <a:p>
            <a:pPr>
              <a:defRPr/>
            </a:pPr>
            <a:endParaRPr lang="en-US"/>
          </a:p>
        </p:txBody>
      </p:sp>
      <p:sp>
        <p:nvSpPr>
          <p:cNvPr id="8195" name="Rectangle 3"/>
          <p:cNvSpPr>
            <a:spLocks noGrp="1" noChangeArrowheads="1"/>
          </p:cNvSpPr>
          <p:nvPr>
            <p:ph type="dt" idx="1"/>
          </p:nvPr>
        </p:nvSpPr>
        <p:spPr bwMode="auto">
          <a:xfrm>
            <a:off x="4143587"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lgn="r">
              <a:defRPr sz="1000" smtClean="0">
                <a:cs typeface="+mn-cs"/>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754188" y="674688"/>
            <a:ext cx="3863975" cy="2897187"/>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8197" name="Rectangle 5"/>
          <p:cNvSpPr>
            <a:spLocks noGrp="1" noChangeArrowheads="1"/>
          </p:cNvSpPr>
          <p:nvPr>
            <p:ph type="body" sz="quarter" idx="3"/>
          </p:nvPr>
        </p:nvSpPr>
        <p:spPr bwMode="auto">
          <a:xfrm>
            <a:off x="482131" y="3752324"/>
            <a:ext cx="6405463" cy="5128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defRPr sz="1000" dirty="0" smtClean="0">
                <a:cs typeface="+mn-cs"/>
              </a:defRPr>
            </a:lvl1pPr>
          </a:lstStyle>
          <a:p>
            <a:pPr>
              <a:defRPr/>
            </a:pPr>
            <a:r>
              <a:rPr lang="en-US" smtClean="0"/>
              <a:t>IBM Analytics</a:t>
            </a:r>
            <a:br>
              <a:rPr lang="en-US" smtClean="0"/>
            </a:br>
            <a:r>
              <a:rPr lang="en-US" smtClean="0"/>
              <a:t>© 2015 IBM Corporation</a:t>
            </a:r>
            <a:endParaRPr lang="en-US"/>
          </a:p>
        </p:txBody>
      </p:sp>
      <p:sp>
        <p:nvSpPr>
          <p:cNvPr id="8199" name="Rectangle 7"/>
          <p:cNvSpPr>
            <a:spLocks noGrp="1" noChangeArrowheads="1"/>
          </p:cNvSpPr>
          <p:nvPr>
            <p:ph type="sldNum" sz="quarter" idx="5"/>
          </p:nvPr>
        </p:nvSpPr>
        <p:spPr bwMode="auto">
          <a:xfrm>
            <a:off x="4143587" y="9119474"/>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lgn="r">
              <a:defRPr sz="1000" smtClean="0">
                <a:cs typeface="+mn-cs"/>
              </a:defRPr>
            </a:lvl1pPr>
          </a:lstStyle>
          <a:p>
            <a:pPr>
              <a:defRPr/>
            </a:pPr>
            <a:fld id="{040B581C-626E-294F-B722-58DBE953966B}" type="slidenum">
              <a:rPr lang="en-US" smtClean="0"/>
              <a:pPr>
                <a:defRPr/>
              </a:pPr>
              <a:t>‹#›</a:t>
            </a:fld>
            <a:endParaRPr lang="en-US"/>
          </a:p>
        </p:txBody>
      </p:sp>
    </p:spTree>
    <p:extLst>
      <p:ext uri="{BB962C8B-B14F-4D97-AF65-F5344CB8AC3E}">
        <p14:creationId xmlns="" xmlns:p14="http://schemas.microsoft.com/office/powerpoint/2010/main" val="52152836"/>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9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9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9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9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9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A29AEFC-F65E-6343-A56A-79CAA0DBC2EA}" type="slidenum">
              <a:rPr lang="en-US"/>
              <a:pPr>
                <a:defRPr/>
              </a:pPr>
              <a:t>1</a:t>
            </a:fld>
            <a:endParaRPr lang="en-US"/>
          </a:p>
        </p:txBody>
      </p:sp>
      <p:sp>
        <p:nvSpPr>
          <p:cNvPr id="68610" name="Rectangle 2"/>
          <p:cNvSpPr>
            <a:spLocks noGrp="1" noRot="1" noChangeAspect="1" noChangeArrowheads="1" noTextEdit="1"/>
          </p:cNvSpPr>
          <p:nvPr>
            <p:ph type="sldImg"/>
          </p:nvPr>
        </p:nvSpPr>
        <p:spPr>
          <a:xfrm>
            <a:off x="1754188" y="674688"/>
            <a:ext cx="3862387" cy="2897187"/>
          </a:xfrm>
          <a:ln/>
          <a:extLst>
            <a:ext uri="{FAA26D3D-D897-4be2-8F04-BA451C77F1D7}">
              <ma14:placeholderFlag xmlns="" xmlns:ma14="http://schemas.microsoft.com/office/mac/drawingml/2011/main" val="1"/>
            </a:ext>
          </a:extLst>
        </p:spPr>
      </p:sp>
      <p:sp>
        <p:nvSpPr>
          <p:cNvPr id="686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DDD74E2-B329-9340-B19C-2A4BFD7E7FAE}" type="slidenum">
              <a:rPr lang="en-US"/>
              <a:pPr>
                <a:defRPr/>
              </a:pPr>
              <a:t>24</a:t>
            </a:fld>
            <a:endParaRPr lang="en-US"/>
          </a:p>
        </p:txBody>
      </p:sp>
      <p:sp>
        <p:nvSpPr>
          <p:cNvPr id="108546" name="Rectangle 2"/>
          <p:cNvSpPr>
            <a:spLocks noGrp="1" noRot="1" noChangeAspect="1" noChangeArrowheads="1" noTextEdit="1"/>
          </p:cNvSpPr>
          <p:nvPr>
            <p:ph type="sldImg"/>
          </p:nvPr>
        </p:nvSpPr>
        <p:spPr>
          <a:xfrm>
            <a:off x="2168525" y="695325"/>
            <a:ext cx="2989263" cy="2241550"/>
          </a:xfrm>
          <a:ln/>
          <a:extLst>
            <a:ext uri="{FAA26D3D-D897-4be2-8F04-BA451C77F1D7}">
              <ma14:placeholderFlag xmlns="" xmlns:ma14="http://schemas.microsoft.com/office/mac/drawingml/2011/main" val="1"/>
            </a:ext>
          </a:extLst>
        </p:spPr>
      </p:sp>
      <p:sp>
        <p:nvSpPr>
          <p:cNvPr id="108547" name="Rectangle 3"/>
          <p:cNvSpPr>
            <a:spLocks noGrp="1" noChangeArrowheads="1"/>
          </p:cNvSpPr>
          <p:nvPr>
            <p:ph type="body" idx="1"/>
          </p:nvPr>
        </p:nvSpPr>
        <p:spPr>
          <a:xfrm>
            <a:off x="731520" y="3052049"/>
            <a:ext cx="5852160" cy="5829061"/>
          </a:xfrm>
        </p:spPr>
        <p:txBody>
          <a:bodyPr/>
          <a:lstStyle/>
          <a:p>
            <a:pPr eaLnBrk="1" hangingPunct="1">
              <a:defRPr/>
            </a:pPr>
            <a:endParaRPr lang="en-US" smtClean="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The app name</a:t>
            </a:r>
            <a:r>
              <a:rPr lang="en-US" baseline="0" dirty="0" smtClean="0"/>
              <a:t> is the same as the host name. In this case </a:t>
            </a:r>
            <a:r>
              <a:rPr lang="en-US" baseline="0" dirty="0" err="1" smtClean="0"/>
              <a:t>abc</a:t>
            </a:r>
            <a:r>
              <a:rPr lang="en-US" baseline="0" dirty="0" smtClean="0"/>
              <a:t>-smart-chat</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A</a:t>
            </a:r>
            <a:r>
              <a:rPr lang="en-US" baseline="0" dirty="0" smtClean="0"/>
              <a:t> Node-RED runtime will be created and deployed with a binding to a </a:t>
            </a:r>
            <a:r>
              <a:rPr lang="en-US" baseline="0" dirty="0" err="1" smtClean="0"/>
              <a:t>Cloudant</a:t>
            </a:r>
            <a:r>
              <a:rPr lang="en-US" baseline="0" dirty="0" smtClean="0"/>
              <a:t> service</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The Node-RED editor can always be found at http://abc-smart-chat.mybluemix.net/red/</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palette</a:t>
            </a:r>
            <a:r>
              <a:rPr lang="en-US" baseline="0" dirty="0" smtClean="0"/>
              <a:t> can be enhanced by </a:t>
            </a:r>
            <a:r>
              <a:rPr lang="en-US" dirty="0" smtClean="0"/>
              <a:t>downloading the app,</a:t>
            </a:r>
            <a:r>
              <a:rPr lang="en-US" baseline="0" dirty="0" smtClean="0"/>
              <a:t> adding nodes and pushing it back to </a:t>
            </a:r>
            <a:r>
              <a:rPr lang="en-US" baseline="0" dirty="0" err="1" smtClean="0"/>
              <a:t>Bluemix</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To connect nodes,</a:t>
            </a:r>
            <a:r>
              <a:rPr lang="en-US" baseline="0" dirty="0" smtClean="0"/>
              <a:t> clock on a node output (the gray circle) and drag to the next node’s input</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It’s a good idea to test every step in</a:t>
            </a:r>
            <a:r>
              <a:rPr lang="en-US" baseline="0" dirty="0" smtClean="0"/>
              <a:t> its default state before adding configuration or code</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a:t>
            </a:r>
            <a:r>
              <a:rPr lang="en-US" baseline="0" dirty="0" smtClean="0"/>
              <a:t> just three nodes (per route) we have an instant web server hosted on IBM’s </a:t>
            </a:r>
            <a:r>
              <a:rPr lang="en-US" baseline="0" dirty="0" err="1" smtClean="0"/>
              <a:t>Bluemix</a:t>
            </a:r>
            <a:r>
              <a:rPr lang="en-US" baseline="0" dirty="0" smtClean="0"/>
              <a:t> Cloud</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Template nodes use the moustache template syntax</a:t>
            </a:r>
          </a:p>
          <a:p>
            <a:r>
              <a:rPr lang="en-US" dirty="0" smtClean="0"/>
              <a:t>{{</a:t>
            </a:r>
            <a:r>
              <a:rPr lang="en-US" baseline="0" dirty="0" smtClean="0"/>
              <a:t> req.query.name }} matches the ‘name’ parameter from the URL (/</a:t>
            </a:r>
            <a:r>
              <a:rPr lang="en-US" baseline="0" dirty="0" err="1" smtClean="0"/>
              <a:t>greet?name</a:t>
            </a:r>
            <a:r>
              <a:rPr lang="en-US" baseline="0" dirty="0" smtClean="0"/>
              <a:t>=Joe)</a:t>
            </a:r>
            <a:endParaRPr lang="en-US"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Remember to double click the tab name</a:t>
            </a:r>
            <a:r>
              <a:rPr lang="en-US" baseline="0" dirty="0" smtClean="0"/>
              <a:t> to rename to Smart Chat</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DDD74E2-B329-9340-B19C-2A4BFD7E7FAE}" type="slidenum">
              <a:rPr lang="en-US"/>
              <a:pPr>
                <a:defRPr/>
              </a:pPr>
              <a:t>2</a:t>
            </a:fld>
            <a:endParaRPr lang="en-US"/>
          </a:p>
        </p:txBody>
      </p:sp>
      <p:sp>
        <p:nvSpPr>
          <p:cNvPr id="108546" name="Rectangle 2"/>
          <p:cNvSpPr>
            <a:spLocks noGrp="1" noRot="1" noChangeAspect="1" noChangeArrowheads="1" noTextEdit="1"/>
          </p:cNvSpPr>
          <p:nvPr>
            <p:ph type="sldImg"/>
          </p:nvPr>
        </p:nvSpPr>
        <p:spPr>
          <a:xfrm>
            <a:off x="2168525" y="695325"/>
            <a:ext cx="2989263" cy="2241550"/>
          </a:xfrm>
          <a:ln/>
          <a:extLst>
            <a:ext uri="{FAA26D3D-D897-4be2-8F04-BA451C77F1D7}">
              <ma14:placeholderFlag xmlns="" xmlns:ma14="http://schemas.microsoft.com/office/mac/drawingml/2011/main" val="1"/>
            </a:ext>
          </a:extLst>
        </p:spPr>
      </p:sp>
      <p:sp>
        <p:nvSpPr>
          <p:cNvPr id="108547" name="Rectangle 3"/>
          <p:cNvSpPr>
            <a:spLocks noGrp="1" noChangeArrowheads="1"/>
          </p:cNvSpPr>
          <p:nvPr>
            <p:ph type="body" idx="1"/>
          </p:nvPr>
        </p:nvSpPr>
        <p:spPr>
          <a:xfrm>
            <a:off x="731520" y="3052049"/>
            <a:ext cx="5852160" cy="5829061"/>
          </a:xfrm>
        </p:spPr>
        <p:txBody>
          <a:bodyPr/>
          <a:lstStyle/>
          <a:p>
            <a:pPr eaLnBrk="1" hangingPunct="1">
              <a:defRPr/>
            </a:pPr>
            <a:endParaRPr lang="en-US" smtClean="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Double click inside</a:t>
            </a:r>
            <a:r>
              <a:rPr lang="en-US" baseline="0" dirty="0" smtClean="0"/>
              <a:t> the orange rectangle to open a WordPad document containing the complete CSS and add to the bottom of the template node.</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From the palette</a:t>
            </a:r>
            <a:r>
              <a:rPr lang="en-US" baseline="0" dirty="0" smtClean="0"/>
              <a:t>, select and hook up a pair of </a:t>
            </a:r>
            <a:r>
              <a:rPr lang="en-US" baseline="0" dirty="0" err="1" smtClean="0"/>
              <a:t>websocket</a:t>
            </a:r>
            <a:r>
              <a:rPr lang="en-US" baseline="0" dirty="0" smtClean="0"/>
              <a:t> nodes. Double-click the input </a:t>
            </a:r>
            <a:r>
              <a:rPr lang="en-US" baseline="0" dirty="0" err="1" smtClean="0"/>
              <a:t>websocket</a:t>
            </a:r>
            <a:r>
              <a:rPr lang="en-US" baseline="0" dirty="0" smtClean="0"/>
              <a:t> node to configure it.</a:t>
            </a:r>
          </a:p>
          <a:p>
            <a:r>
              <a:rPr lang="en-US" baseline="0" dirty="0" smtClean="0"/>
              <a:t>Use the pencil icon to add the listener.</a:t>
            </a:r>
          </a:p>
          <a:p>
            <a:r>
              <a:rPr lang="en-US" baseline="0" dirty="0" smtClean="0"/>
              <a:t>Configure the out node, as well by double-clicking on it and accepting the default.</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French is the default. Spanish also works well under the Standard</a:t>
            </a:r>
            <a:r>
              <a:rPr lang="en-US" baseline="0" dirty="0" smtClean="0"/>
              <a:t> plan.</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76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Note that each rule goes a </a:t>
            </a:r>
            <a:r>
              <a:rPr lang="en-US" dirty="0" err="1" smtClean="0"/>
              <a:t>a</a:t>
            </a:r>
            <a:r>
              <a:rPr lang="en-US" baseline="0" dirty="0" smtClean="0"/>
              <a:t> node output.</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DDD74E2-B329-9340-B19C-2A4BFD7E7FAE}" type="slidenum">
              <a:rPr lang="en-US"/>
              <a:pPr>
                <a:defRPr/>
              </a:pPr>
              <a:t>94</a:t>
            </a:fld>
            <a:endParaRPr lang="en-US"/>
          </a:p>
        </p:txBody>
      </p:sp>
      <p:sp>
        <p:nvSpPr>
          <p:cNvPr id="108546" name="Rectangle 2"/>
          <p:cNvSpPr>
            <a:spLocks noGrp="1" noRot="1" noChangeAspect="1" noChangeArrowheads="1" noTextEdit="1"/>
          </p:cNvSpPr>
          <p:nvPr>
            <p:ph type="sldImg"/>
          </p:nvPr>
        </p:nvSpPr>
        <p:spPr>
          <a:xfrm>
            <a:off x="2168525" y="695325"/>
            <a:ext cx="2989263" cy="2241550"/>
          </a:xfrm>
          <a:ln/>
          <a:extLst>
            <a:ext uri="{FAA26D3D-D897-4be2-8F04-BA451C77F1D7}">
              <ma14:placeholderFlag xmlns="" xmlns:ma14="http://schemas.microsoft.com/office/mac/drawingml/2011/main" val="1"/>
            </a:ext>
          </a:extLst>
        </p:spPr>
      </p:sp>
      <p:sp>
        <p:nvSpPr>
          <p:cNvPr id="108547" name="Rectangle 3"/>
          <p:cNvSpPr>
            <a:spLocks noGrp="1" noChangeArrowheads="1"/>
          </p:cNvSpPr>
          <p:nvPr>
            <p:ph type="body" idx="1"/>
          </p:nvPr>
        </p:nvSpPr>
        <p:spPr>
          <a:xfrm>
            <a:off x="731520" y="3052049"/>
            <a:ext cx="5852160" cy="5829061"/>
          </a:xfrm>
        </p:spPr>
        <p:txBody>
          <a:bodyPr/>
          <a:lstStyle/>
          <a:p>
            <a:pPr eaLnBrk="1" hangingPunct="1">
              <a:defRPr/>
            </a:pPr>
            <a:endParaRPr lang="en-US" smtClean="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smtClean="0">
                <a:latin typeface="+mn-lt"/>
                <a:ea typeface="+mn-ea"/>
                <a:cs typeface="+mn-cs"/>
              </a:rPr>
              <a:t>IBM </a:t>
            </a:r>
            <a:r>
              <a:rPr lang="en-US" sz="1300" dirty="0" err="1" smtClean="0">
                <a:latin typeface="+mn-lt"/>
                <a:ea typeface="+mn-ea"/>
                <a:cs typeface="+mn-cs"/>
              </a:rPr>
              <a:t>Bluemix</a:t>
            </a:r>
            <a:r>
              <a:rPr lang="en-US" sz="1300" dirty="0" smtClean="0">
                <a:latin typeface="+mn-lt"/>
                <a:ea typeface="+mn-ea"/>
                <a:cs typeface="+mn-cs"/>
              </a:rPr>
              <a:t> is a cloud platform as a service offering</a:t>
            </a:r>
          </a:p>
          <a:p>
            <a:pPr marL="181240" indent="-181240">
              <a:buFont typeface="Arial" panose="020B0604020202020204" pitchFamily="34" charset="0"/>
              <a:buChar char="•"/>
            </a:pPr>
            <a:r>
              <a:rPr lang="en-US" sz="1300" dirty="0" smtClean="0">
                <a:latin typeface="+mn-lt"/>
                <a:ea typeface="+mn-ea"/>
                <a:cs typeface="+mn-cs"/>
              </a:rPr>
              <a:t>It supports several programming languages and services as well as integrated DevOps to quickly and easily build, run, deploy and manage applications on the cloud. </a:t>
            </a:r>
          </a:p>
          <a:p>
            <a:pPr marL="181240" indent="-181240">
              <a:buFont typeface="Arial" panose="020B0604020202020204" pitchFamily="34" charset="0"/>
              <a:buChar char="•"/>
            </a:pPr>
            <a:r>
              <a:rPr lang="en-US" sz="1300" dirty="0" err="1" smtClean="0">
                <a:latin typeface="+mn-lt"/>
                <a:ea typeface="+mn-ea"/>
                <a:cs typeface="+mn-cs"/>
              </a:rPr>
              <a:t>Bluemix</a:t>
            </a:r>
            <a:r>
              <a:rPr lang="en-US" sz="1300" dirty="0" smtClean="0">
                <a:latin typeface="+mn-lt"/>
                <a:ea typeface="+mn-ea"/>
                <a:cs typeface="+mn-cs"/>
              </a:rPr>
              <a:t> is based on Cloud Foundry open technology and runs on </a:t>
            </a:r>
            <a:r>
              <a:rPr lang="en-US" sz="1300" dirty="0" err="1" smtClean="0">
                <a:latin typeface="+mn-lt"/>
                <a:ea typeface="+mn-ea"/>
                <a:cs typeface="+mn-cs"/>
              </a:rPr>
              <a:t>SoftLayer</a:t>
            </a:r>
            <a:r>
              <a:rPr lang="en-US" sz="1300" dirty="0" smtClean="0">
                <a:latin typeface="+mn-lt"/>
                <a:ea typeface="+mn-ea"/>
                <a:cs typeface="+mn-cs"/>
              </a:rPr>
              <a:t> infrastructure.</a:t>
            </a:r>
          </a:p>
          <a:p>
            <a:pPr marL="181240" indent="-181240">
              <a:buFont typeface="Arial" panose="020B0604020202020204" pitchFamily="34" charset="0"/>
              <a:buChar char="•"/>
            </a:pPr>
            <a:r>
              <a:rPr lang="en-US" dirty="0" err="1" smtClean="0">
                <a:effectLst/>
              </a:rPr>
              <a:t>Bluemix</a:t>
            </a:r>
            <a:r>
              <a:rPr lang="en-US" dirty="0" smtClean="0">
                <a:effectLst/>
              </a:rPr>
              <a:t> delivers enterprise-level services that can easily integrate with your cloud applications without you needing to know how to install or configure them.</a:t>
            </a:r>
            <a:endParaRPr lang="en-US" dirty="0"/>
          </a:p>
        </p:txBody>
      </p:sp>
      <p:sp>
        <p:nvSpPr>
          <p:cNvPr id="4" name="Slide Number Placeholder 3"/>
          <p:cNvSpPr>
            <a:spLocks noGrp="1"/>
          </p:cNvSpPr>
          <p:nvPr>
            <p:ph type="sldNum" sz="quarter" idx="10"/>
          </p:nvPr>
        </p:nvSpPr>
        <p:spPr/>
        <p:txBody>
          <a:bodyPr/>
          <a:lstStyle/>
          <a:p>
            <a:pPr>
              <a:defRPr/>
            </a:pPr>
            <a:fld id="{5DE37D0A-68A9-4CC8-8FC4-75F80E02A5BD}" type="slidenum">
              <a:rPr lang="en-US" smtClean="0"/>
              <a:pPr>
                <a:defRPr/>
              </a:pPr>
              <a:t>96</a:t>
            </a:fld>
            <a:endParaRPr lang="en-US"/>
          </a:p>
        </p:txBody>
      </p:sp>
    </p:spTree>
    <p:extLst>
      <p:ext uri="{BB962C8B-B14F-4D97-AF65-F5344CB8AC3E}">
        <p14:creationId xmlns:p14="http://schemas.microsoft.com/office/powerpoint/2010/main" xmlns="" val="281622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xfrm>
            <a:off x="1271588" y="714375"/>
            <a:ext cx="4773612" cy="3579813"/>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6230" tIns="48115" rIns="96230" bIns="48115" numCol="1" anchor="t" anchorCtr="0" compatLnSpc="1">
            <a:prstTxWarp prst="textNoShape">
              <a:avLst/>
            </a:prstTxWarp>
          </a:bodyPr>
          <a:lstStyle/>
          <a:p>
            <a:endParaRPr lang="en-US" altLang="en-US" dirty="0" smtClean="0"/>
          </a:p>
        </p:txBody>
      </p:sp>
      <p:sp>
        <p:nvSpPr>
          <p:cNvPr id="4" name="Slide Number Placeholder 3"/>
          <p:cNvSpPr txBox="1">
            <a:spLocks noGrp="1"/>
          </p:cNvSpPr>
          <p:nvPr/>
        </p:nvSpPr>
        <p:spPr bwMode="auto">
          <a:xfrm>
            <a:off x="4143587" y="9061132"/>
            <a:ext cx="3169920" cy="4750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230" tIns="48115" rIns="96230" bIns="48115" anchor="b"/>
          <a:lstStyle>
            <a:lvl1pPr defTabSz="909638">
              <a:defRPr>
                <a:solidFill>
                  <a:schemeClr val="tx1"/>
                </a:solidFill>
                <a:latin typeface="Arial" panose="020B0604020202020204" pitchFamily="34" charset="0"/>
                <a:cs typeface="Arial" panose="020B0604020202020204" pitchFamily="34" charset="0"/>
              </a:defRPr>
            </a:lvl1pPr>
            <a:lvl2pPr marL="727075" indent="-279400" defTabSz="909638">
              <a:defRPr>
                <a:solidFill>
                  <a:schemeClr val="tx1"/>
                </a:solidFill>
                <a:latin typeface="Arial" panose="020B0604020202020204" pitchFamily="34" charset="0"/>
                <a:cs typeface="Arial" panose="020B0604020202020204" pitchFamily="34" charset="0"/>
              </a:defRPr>
            </a:lvl2pPr>
            <a:lvl3pPr marL="1117600" indent="-223838" defTabSz="909638">
              <a:defRPr>
                <a:solidFill>
                  <a:schemeClr val="tx1"/>
                </a:solidFill>
                <a:latin typeface="Arial" panose="020B0604020202020204" pitchFamily="34" charset="0"/>
                <a:cs typeface="Arial" panose="020B0604020202020204" pitchFamily="34" charset="0"/>
              </a:defRPr>
            </a:lvl3pPr>
            <a:lvl4pPr marL="1563688" indent="-222250" defTabSz="909638">
              <a:defRPr>
                <a:solidFill>
                  <a:schemeClr val="tx1"/>
                </a:solidFill>
                <a:latin typeface="Arial" panose="020B0604020202020204" pitchFamily="34" charset="0"/>
                <a:cs typeface="Arial" panose="020B0604020202020204" pitchFamily="34" charset="0"/>
              </a:defRPr>
            </a:lvl4pPr>
            <a:lvl5pPr marL="2011363" indent="-223838" defTabSz="909638">
              <a:defRPr>
                <a:solidFill>
                  <a:schemeClr val="tx1"/>
                </a:solidFill>
                <a:latin typeface="Arial" panose="020B0604020202020204" pitchFamily="34" charset="0"/>
                <a:cs typeface="Arial" panose="020B0604020202020204" pitchFamily="34" charset="0"/>
              </a:defRPr>
            </a:lvl5pPr>
            <a:lvl6pPr marL="2468563" indent="-223838" defTabSz="909638"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25763" indent="-223838" defTabSz="909638"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82963" indent="-223838" defTabSz="909638"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40163" indent="-223838" defTabSz="909638"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796F5F18-C404-4137-98F9-903FABB3DCC3}" type="slidenum">
              <a:rPr lang="en-US" altLang="en-US" sz="1300">
                <a:ea typeface="ＭＳ Ｐゴシック" panose="020B0600070205080204" pitchFamily="34" charset="-128"/>
              </a:rPr>
              <a:pPr algn="r"/>
              <a:t>97</a:t>
            </a:fld>
            <a:endParaRPr lang="en-US" altLang="en-US" sz="1300" dirty="0">
              <a:ea typeface="ＭＳ Ｐゴシック" panose="020B0600070205080204" pitchFamily="34" charset="-128"/>
            </a:endParaRPr>
          </a:p>
        </p:txBody>
      </p:sp>
    </p:spTree>
    <p:extLst>
      <p:ext uri="{BB962C8B-B14F-4D97-AF65-F5344CB8AC3E}">
        <p14:creationId xmlns:p14="http://schemas.microsoft.com/office/powerpoint/2010/main" xmlns="" val="4085843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bwMode="auto">
          <a:noFill/>
          <a:ln>
            <a:solidFill>
              <a:srgbClr val="000000"/>
            </a:solidFill>
            <a:miter lim="800000"/>
            <a:headEnd/>
            <a:tailEnd/>
          </a:ln>
        </p:spPr>
      </p:sp>
      <p:sp>
        <p:nvSpPr>
          <p:cNvPr id="97283" name="Rectangle 3"/>
          <p:cNvSpPr>
            <a:spLocks noGrp="1"/>
          </p:cNvSpPr>
          <p:nvPr>
            <p:ph type="body" idx="1"/>
          </p:nvPr>
        </p:nvSpPr>
        <p:spPr bwMode="auto">
          <a:noFill/>
        </p:spPr>
        <p:txBody>
          <a:bodyPr wrap="square" numCol="1" anchor="t" anchorCtr="0" compatLnSpc="1">
            <a:prstTxWarp prst="textNoShape">
              <a:avLst/>
            </a:prstTxWarp>
          </a:bodyPr>
          <a:lstStyle/>
          <a:p>
            <a:pPr>
              <a:lnSpc>
                <a:spcPct val="80000"/>
              </a:lnSpc>
            </a:pPr>
            <a:endParaRPr lang="en-GB" sz="800" dirty="0" smtClean="0"/>
          </a:p>
        </p:txBody>
      </p:sp>
    </p:spTree>
    <p:extLst>
      <p:ext uri="{BB962C8B-B14F-4D97-AF65-F5344CB8AC3E}">
        <p14:creationId xmlns:p14="http://schemas.microsoft.com/office/powerpoint/2010/main" xmlns="" val="3631666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FE8E9A4A-E2A2-C44A-8960-8EF5E9FBF901}" type="slidenum">
              <a:rPr lang="en-US"/>
              <a:pPr>
                <a:defRPr/>
              </a:pPr>
              <a:t>108</a:t>
            </a:fld>
            <a:endParaRPr lang="en-US"/>
          </a:p>
        </p:txBody>
      </p:sp>
      <p:sp>
        <p:nvSpPr>
          <p:cNvPr id="716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168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086B7A0A-60FE-7D4E-8522-F96273D218D7}" type="slidenum">
              <a:rPr lang="en-US"/>
              <a:pPr>
                <a:defRPr/>
              </a:pPr>
              <a:t>109</a:t>
            </a:fld>
            <a:endParaRPr lang="en-US"/>
          </a:p>
        </p:txBody>
      </p:sp>
      <p:sp>
        <p:nvSpPr>
          <p:cNvPr id="727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270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DDD74E2-B329-9340-B19C-2A4BFD7E7FAE}" type="slidenum">
              <a:rPr lang="en-US"/>
              <a:pPr>
                <a:defRPr/>
              </a:pPr>
              <a:t>13</a:t>
            </a:fld>
            <a:endParaRPr lang="en-US"/>
          </a:p>
        </p:txBody>
      </p:sp>
      <p:sp>
        <p:nvSpPr>
          <p:cNvPr id="108546" name="Rectangle 2"/>
          <p:cNvSpPr>
            <a:spLocks noGrp="1" noRot="1" noChangeAspect="1" noChangeArrowheads="1" noTextEdit="1"/>
          </p:cNvSpPr>
          <p:nvPr>
            <p:ph type="sldImg"/>
          </p:nvPr>
        </p:nvSpPr>
        <p:spPr>
          <a:xfrm>
            <a:off x="2168525" y="695325"/>
            <a:ext cx="2989263" cy="2241550"/>
          </a:xfrm>
          <a:ln/>
          <a:extLst>
            <a:ext uri="{FAA26D3D-D897-4be2-8F04-BA451C77F1D7}">
              <ma14:placeholderFlag xmlns="" xmlns:ma14="http://schemas.microsoft.com/office/mac/drawingml/2011/main" val="1"/>
            </a:ext>
          </a:extLst>
        </p:spPr>
      </p:sp>
      <p:sp>
        <p:nvSpPr>
          <p:cNvPr id="108547" name="Rectangle 3"/>
          <p:cNvSpPr>
            <a:spLocks noGrp="1" noChangeArrowheads="1"/>
          </p:cNvSpPr>
          <p:nvPr>
            <p:ph type="body" idx="1"/>
          </p:nvPr>
        </p:nvSpPr>
        <p:spPr>
          <a:xfrm>
            <a:off x="731520" y="3052049"/>
            <a:ext cx="5852160" cy="5829061"/>
          </a:xfrm>
        </p:spPr>
        <p:txBody>
          <a:bodyPr/>
          <a:lstStyle/>
          <a:p>
            <a:pPr eaLnBrk="1" hangingPunct="1">
              <a:defRPr/>
            </a:pPr>
            <a:endParaRPr lang="en-US"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https://apsnginxrstudio.mybluemix.net/node2/rstudio40507/?view=rmarkdown</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https://apsnginxrstudio.mybluemix.net/node2/rstudio40507/?view=rmarkdown</a:t>
            </a:r>
          </a:p>
          <a:p>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https://apsnginxrstudio.mybluemix.net/node2/rstudio40507/?view=rmarkdown</a:t>
            </a:r>
          </a:p>
          <a:p>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dirty="0"/>
              <a:t>IBM Big Data &amp; Analytics</a:t>
            </a:r>
            <a:r>
              <a:rPr lang="en-US" sz="1300" dirty="0"/>
              <a:t/>
            </a:r>
            <a:br>
              <a:rPr lang="en-US" sz="1300" dirty="0"/>
            </a:br>
            <a:r>
              <a:rPr lang="en-US" dirty="0"/>
              <a:t>© 2014 IBM Corporation</a:t>
            </a:r>
          </a:p>
        </p:txBody>
      </p:sp>
      <p:sp>
        <p:nvSpPr>
          <p:cNvPr id="7" name="Rectangle 7"/>
          <p:cNvSpPr>
            <a:spLocks noGrp="1" noChangeArrowheads="1"/>
          </p:cNvSpPr>
          <p:nvPr>
            <p:ph type="sldNum" sz="quarter" idx="5"/>
          </p:nvPr>
        </p:nvSpPr>
        <p:spPr/>
        <p:txBody>
          <a:bodyPr/>
          <a:lstStyle/>
          <a:p>
            <a:pPr>
              <a:defRPr/>
            </a:pPr>
            <a:fld id="{9DDD74E2-B329-9340-B19C-2A4BFD7E7FAE}" type="slidenum">
              <a:rPr lang="en-US"/>
              <a:pPr>
                <a:defRPr/>
              </a:pPr>
              <a:t>20</a:t>
            </a:fld>
            <a:endParaRPr lang="en-US"/>
          </a:p>
        </p:txBody>
      </p:sp>
      <p:sp>
        <p:nvSpPr>
          <p:cNvPr id="108546" name="Rectangle 2"/>
          <p:cNvSpPr>
            <a:spLocks noGrp="1" noRot="1" noChangeAspect="1" noChangeArrowheads="1" noTextEdit="1"/>
          </p:cNvSpPr>
          <p:nvPr>
            <p:ph type="sldImg"/>
          </p:nvPr>
        </p:nvSpPr>
        <p:spPr>
          <a:xfrm>
            <a:off x="2168525" y="695325"/>
            <a:ext cx="2989263" cy="2241550"/>
          </a:xfrm>
          <a:ln/>
          <a:extLst>
            <a:ext uri="{FAA26D3D-D897-4be2-8F04-BA451C77F1D7}">
              <ma14:placeholderFlag xmlns="" xmlns:ma14="http://schemas.microsoft.com/office/mac/drawingml/2011/main" val="1"/>
            </a:ext>
          </a:extLst>
        </p:spPr>
      </p:sp>
      <p:sp>
        <p:nvSpPr>
          <p:cNvPr id="108547" name="Rectangle 3"/>
          <p:cNvSpPr>
            <a:spLocks noGrp="1" noChangeArrowheads="1"/>
          </p:cNvSpPr>
          <p:nvPr>
            <p:ph type="body" idx="1"/>
          </p:nvPr>
        </p:nvSpPr>
        <p:spPr>
          <a:xfrm>
            <a:off x="731520" y="3052049"/>
            <a:ext cx="5852160" cy="5829061"/>
          </a:xfrm>
        </p:spPr>
        <p:txBody>
          <a:bodyPr/>
          <a:lstStyle/>
          <a:p>
            <a:pPr eaLnBrk="1" hangingPunct="1">
              <a:defRPr/>
            </a:pPr>
            <a:endParaRPr lang="en-US" smtClean="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r>
              <a:rPr lang="en-US" dirty="0" smtClean="0"/>
              <a:t>From Graham Churchill’s http://www.slideshare.net/ibmcanada/bluemix-innovationplatform</a:t>
            </a:r>
          </a:p>
          <a:p>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4188" y="674688"/>
            <a:ext cx="3862387" cy="2897187"/>
          </a:xfrm>
        </p:spPr>
      </p:sp>
      <p:sp>
        <p:nvSpPr>
          <p:cNvPr id="3" name="Notes Placeholder 2"/>
          <p:cNvSpPr>
            <a:spLocks noGrp="1"/>
          </p:cNvSpPr>
          <p:nvPr>
            <p:ph type="body" idx="1"/>
          </p:nvPr>
        </p:nvSpPr>
        <p:spPr/>
        <p:txBody>
          <a:bodyPr>
            <a:normAutofit/>
          </a:bodyPr>
          <a:lstStyle/>
          <a:p>
            <a:r>
              <a:rPr lang="en-US" dirty="0" smtClean="0"/>
              <a:t>From Graham Churchill’s http://www.slideshare.net/ibmcanada/bluemix-innovationplatform</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ibm_sp_lockup_western-0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a:t>© 2015 IBM Corporation</a:t>
            </a:r>
          </a:p>
        </p:txBody>
      </p:sp>
      <p:pic>
        <p:nvPicPr>
          <p:cNvPr id="7" name="Picture 12" descr="BDA_PPT_color_4x3_white"/>
          <p:cNvPicPr>
            <a:picLocks noChangeAspect="1" noChangeArrowheads="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smtClean="0"/>
              <a:t>Click to edit master title style</a:t>
            </a:r>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smtClean="0"/>
              <a:t>Click to edit Master subtitle style</a:t>
            </a:r>
          </a:p>
        </p:txBody>
      </p:sp>
    </p:spTree>
    <p:extLst>
      <p:ext uri="{BB962C8B-B14F-4D97-AF65-F5344CB8AC3E}">
        <p14:creationId xmlns="" xmlns:p14="http://schemas.microsoft.com/office/powerpoint/2010/main" val="236299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099162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483730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78806"/>
            <a:ext cx="7543800" cy="613189"/>
          </a:xfrm>
        </p:spPr>
        <p:txBody>
          <a:bodyPr/>
          <a:lstStyle>
            <a:lvl1pPr>
              <a:defRPr sz="2800">
                <a:solidFill>
                  <a:srgbClr val="339C96"/>
                </a:solidFill>
              </a:defRPr>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457200" y="6356517"/>
            <a:ext cx="2133600" cy="366071"/>
          </a:xfrm>
          <a:prstGeom prst="rect">
            <a:avLst/>
          </a:prstGeom>
        </p:spPr>
        <p:txBody>
          <a:bodyPr/>
          <a:lstStyle>
            <a:lvl1pPr defTabSz="457200">
              <a:defRPr smtClean="0">
                <a:ea typeface="MS PGothic" charset="0"/>
                <a:cs typeface="MS PGothic" charset="0"/>
              </a:defRPr>
            </a:lvl1pPr>
          </a:lstStyle>
          <a:p>
            <a:pPr>
              <a:defRPr/>
            </a:pPr>
            <a:fld id="{DA66A749-C808-A049-B8C7-82E36F4463D4}" type="datetime1">
              <a:rPr lang="en-US">
                <a:latin typeface="Calibri"/>
              </a:rPr>
              <a:pPr>
                <a:defRPr/>
              </a:pPr>
              <a:t>2016-10-13</a:t>
            </a:fld>
            <a:endParaRPr lang="en-US">
              <a:latin typeface="Calibri"/>
            </a:endParaRPr>
          </a:p>
        </p:txBody>
      </p:sp>
      <p:sp>
        <p:nvSpPr>
          <p:cNvPr id="4" name="Slide Number Placeholder 5"/>
          <p:cNvSpPr>
            <a:spLocks noGrp="1"/>
          </p:cNvSpPr>
          <p:nvPr>
            <p:ph type="sldNum" sz="quarter" idx="11"/>
          </p:nvPr>
        </p:nvSpPr>
        <p:spPr>
          <a:xfrm>
            <a:off x="8329613" y="6161839"/>
            <a:ext cx="455612" cy="361839"/>
          </a:xfrm>
          <a:prstGeom prst="rect">
            <a:avLst/>
          </a:prstGeom>
        </p:spPr>
        <p:txBody>
          <a:bodyPr/>
          <a:lstStyle>
            <a:lvl1pPr defTabSz="457200">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xmlns="" val="3442523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ing no text _condensed">
    <p:spTree>
      <p:nvGrpSpPr>
        <p:cNvPr id="1" name=""/>
        <p:cNvGrpSpPr/>
        <p:nvPr/>
      </p:nvGrpSpPr>
      <p:grpSpPr>
        <a:xfrm>
          <a:off x="0" y="0"/>
          <a:ext cx="0" cy="0"/>
          <a:chOff x="0" y="0"/>
          <a:chExt cx="0" cy="0"/>
        </a:xfrm>
      </p:grpSpPr>
      <p:sp>
        <p:nvSpPr>
          <p:cNvPr id="8" name="Title 7"/>
          <p:cNvSpPr>
            <a:spLocks noGrp="1"/>
          </p:cNvSpPr>
          <p:nvPr>
            <p:ph type="title"/>
          </p:nvPr>
        </p:nvSpPr>
        <p:spPr>
          <a:xfrm>
            <a:off x="230146" y="7470"/>
            <a:ext cx="7466924" cy="613189"/>
          </a:xfrm>
        </p:spPr>
        <p:txBody>
          <a:bodyPr/>
          <a:lstStyle>
            <a:lvl1pPr>
              <a:defRPr sz="2800"/>
            </a:lvl1pPr>
          </a:lstStyle>
          <a:p>
            <a:r>
              <a:rPr lang="en-US" dirty="0" smtClean="0"/>
              <a:t>Click to edit Master title style</a:t>
            </a:r>
            <a:endParaRPr lang="en-US" dirty="0"/>
          </a:p>
        </p:txBody>
      </p:sp>
      <p:sp>
        <p:nvSpPr>
          <p:cNvPr id="3" name="Date Placeholder 3"/>
          <p:cNvSpPr>
            <a:spLocks noGrp="1"/>
          </p:cNvSpPr>
          <p:nvPr>
            <p:ph type="dt" sz="half" idx="10"/>
          </p:nvPr>
        </p:nvSpPr>
        <p:spPr>
          <a:xfrm>
            <a:off x="457200" y="6356517"/>
            <a:ext cx="2133600" cy="366071"/>
          </a:xfrm>
          <a:prstGeom prst="rect">
            <a:avLst/>
          </a:prstGeom>
        </p:spPr>
        <p:txBody>
          <a:bodyPr/>
          <a:lstStyle>
            <a:lvl1pPr defTabSz="457200">
              <a:defRPr smtClean="0">
                <a:ea typeface="MS PGothic" charset="0"/>
                <a:cs typeface="MS PGothic" charset="0"/>
              </a:defRPr>
            </a:lvl1pPr>
          </a:lstStyle>
          <a:p>
            <a:pPr>
              <a:defRPr/>
            </a:pPr>
            <a:fld id="{D73A4C68-405A-0648-BDB7-F808FD97AEA1}" type="datetime1">
              <a:rPr lang="en-US">
                <a:latin typeface="Calibri"/>
              </a:rPr>
              <a:pPr>
                <a:defRPr/>
              </a:pPr>
              <a:t>2016-10-13</a:t>
            </a:fld>
            <a:endParaRPr lang="en-US">
              <a:latin typeface="Calibri"/>
            </a:endParaRPr>
          </a:p>
        </p:txBody>
      </p:sp>
      <p:sp>
        <p:nvSpPr>
          <p:cNvPr id="4" name="Slide Number Placeholder 5"/>
          <p:cNvSpPr>
            <a:spLocks noGrp="1"/>
          </p:cNvSpPr>
          <p:nvPr>
            <p:ph type="sldNum" sz="quarter" idx="11"/>
          </p:nvPr>
        </p:nvSpPr>
        <p:spPr>
          <a:xfrm>
            <a:off x="8329613" y="6161839"/>
            <a:ext cx="455612" cy="361839"/>
          </a:xfrm>
          <a:prstGeom prst="rect">
            <a:avLst/>
          </a:prstGeom>
        </p:spPr>
        <p:txBody>
          <a:bodyPr/>
          <a:lstStyle>
            <a:lvl1pPr defTabSz="457200">
              <a:defRPr smtClean="0">
                <a:ea typeface="MS PGothic" charset="0"/>
                <a:cs typeface="MS PGothic" charset="0"/>
              </a:defRPr>
            </a:lvl1pPr>
          </a:lstStyle>
          <a:p>
            <a:pPr>
              <a:defRPr/>
            </a:pPr>
            <a:fld id="{FF388EBC-9AD7-A446-8E81-4B6DA44FD286}" type="slidenum">
              <a:rPr lang="en-US"/>
              <a:pPr>
                <a:defRPr/>
              </a:pPr>
              <a:t>‹#›</a:t>
            </a:fld>
            <a:endParaRPr lang="en-US" dirty="0"/>
          </a:p>
        </p:txBody>
      </p:sp>
    </p:spTree>
    <p:extLst>
      <p:ext uri="{BB962C8B-B14F-4D97-AF65-F5344CB8AC3E}">
        <p14:creationId xmlns:p14="http://schemas.microsoft.com/office/powerpoint/2010/main" xmlns="" val="250522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97353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p14="http://schemas.microsoft.com/office/powerpoint/2010/main" val="96419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931179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530951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42381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6808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119331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4041643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1004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title style</a:t>
            </a:r>
          </a:p>
        </p:txBody>
      </p:sp>
      <p:sp>
        <p:nvSpPr>
          <p:cNvPr id="27651" name="Rectangle 3"/>
          <p:cNvSpPr>
            <a:spLocks noGrp="1" noChangeArrowheads="1"/>
          </p:cNvSpPr>
          <p:nvPr>
            <p:ph type="body" idx="1"/>
          </p:nvPr>
        </p:nvSpPr>
        <p:spPr bwMode="auto">
          <a:xfrm>
            <a:off x="266700" y="1873250"/>
            <a:ext cx="8542338"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a:t>© 2015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a:t>
            </a:fld>
            <a:endParaRPr lang="en-US" sz="1000">
              <a:cs typeface="+mn-cs"/>
            </a:endParaRPr>
          </a:p>
        </p:txBody>
      </p:sp>
      <p:pic>
        <p:nvPicPr>
          <p:cNvPr id="1031" name="Picture 7" descr="ibm_sp_lockup_western-02"/>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2" name="Picture 9" descr="Analytics-pos-inline.png"/>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Lst>
  <p:txStyles>
    <p:titleStyle>
      <a:lvl1pPr algn="l" rtl="0" eaLnBrk="0" fontAlgn="base" hangingPunct="0">
        <a:spcBef>
          <a:spcPct val="0"/>
        </a:spcBef>
        <a:spcAft>
          <a:spcPct val="0"/>
        </a:spcAft>
        <a:defRPr sz="2200">
          <a:solidFill>
            <a:schemeClr val="tx1"/>
          </a:solidFill>
          <a:latin typeface="+mj-lt"/>
          <a:ea typeface="+mj-ea"/>
          <a:cs typeface="ＭＳ Ｐゴシック" charset="0"/>
        </a:defRPr>
      </a:lvl1pPr>
      <a:lvl2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charset="0"/>
        <a:buChar char="§"/>
        <a:defRPr sz="1600">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charset="0"/>
        <a:buChar char="-"/>
        <a:defRPr sz="1600">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radford-workshop.mybluemix.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evkortright/bluemix-workshop.gi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03.xml.rels><?xml version="1.0" encoding="UTF-8" standalone="yes"?>
<Relationships xmlns="http://schemas.openxmlformats.org/package/2006/relationships"><Relationship Id="rId8" Type="http://schemas.openxmlformats.org/officeDocument/2006/relationships/hyperlink" Target="http://www.ibm.com/internet-of-things/iot-development.html" TargetMode="External"/><Relationship Id="rId13" Type="http://schemas.openxmlformats.org/officeDocument/2006/relationships/hyperlink" Target="https://www.youtube.com/watch?v=yzqu2yzb79w&amp;list=UUUm6InQvGI9-6vo1teGWINA" TargetMode="External"/><Relationship Id="rId18" Type="http://schemas.openxmlformats.org/officeDocument/2006/relationships/hyperlink" Target="https://www.youtube.com/watch?v=lZuq85EJGWo&amp;feature=youtu.be" TargetMode="External"/><Relationship Id="rId26" Type="http://schemas.openxmlformats.org/officeDocument/2006/relationships/hyperlink" Target="http://www.ibm.com/common/ssi/cgi-bin/ssialias?subtype=WH&amp;infotype=SA&amp;appname=SWGE_WS_WS_USEN&amp;htmlfid=WSW14221USEN&amp;attachment=WSW14221USEN.PDF" TargetMode="External"/><Relationship Id="rId3" Type="http://schemas.openxmlformats.org/officeDocument/2006/relationships/hyperlink" Target="https://www.ibm.com/developerworks/community/groups/service/html/communityview?communityUuid=065eaf68-e1e1-409e-9826-75575a1a3d09" TargetMode="External"/><Relationship Id="rId21" Type="http://schemas.openxmlformats.org/officeDocument/2006/relationships/hyperlink" Target="http://www.ibm.com/developerworks/library/mo-connectedcar-app/index.html" TargetMode="External"/><Relationship Id="rId7" Type="http://schemas.openxmlformats.org/officeDocument/2006/relationships/hyperlink" Target="https://internetofthings.ibmcloud.com/" TargetMode="External"/><Relationship Id="rId12" Type="http://schemas.openxmlformats.org/officeDocument/2006/relationships/hyperlink" Target="https://www.youtube.com/watch?v=XePkWytg_-M&amp;list=UUUm6InQvGI9-6vo1teGWINA&amp;index=6" TargetMode="External"/><Relationship Id="rId17" Type="http://schemas.openxmlformats.org/officeDocument/2006/relationships/hyperlink" Target="http://smartengine.mybluemix.net/" TargetMode="External"/><Relationship Id="rId25" Type="http://schemas.openxmlformats.org/officeDocument/2006/relationships/hyperlink" Target="https://www14.software.ibm.com/webapp/iwm/web/signup.do?source=swg-Tivoli_Organic&amp;S_PKG=ov21860&amp;dynform=11714" TargetMode="External"/><Relationship Id="rId2" Type="http://schemas.openxmlformats.org/officeDocument/2006/relationships/hyperlink" Target="https://www-304.ibm.com/ibm/university/academic/pub/page/academic_initiative" TargetMode="External"/><Relationship Id="rId16" Type="http://schemas.openxmlformats.org/officeDocument/2006/relationships/hyperlink" Target="https://www.youtube.com/watch?v=46_o1-hSc2E&amp;feature=youtu.be" TargetMode="External"/><Relationship Id="rId20" Type="http://schemas.openxmlformats.org/officeDocument/2006/relationships/hyperlink" Target="https://developer.ibm.com/bluemix/2015/04/02/tutorial-using-a-raspberry-pi-python-iot-twilio-bluemix/" TargetMode="External"/><Relationship Id="rId1" Type="http://schemas.openxmlformats.org/officeDocument/2006/relationships/slideLayout" Target="../slideLayouts/slideLayout2.xml"/><Relationship Id="rId6" Type="http://schemas.openxmlformats.org/officeDocument/2006/relationships/hyperlink" Target="http://www.ibm.com/internet-of-things/" TargetMode="External"/><Relationship Id="rId11" Type="http://schemas.openxmlformats.org/officeDocument/2006/relationships/hyperlink" Target="https://developer.ibm.com/recipes/tutorials/use-the-simulated-device-to-experience-the-iot-foundation/" TargetMode="External"/><Relationship Id="rId24" Type="http://schemas.openxmlformats.org/officeDocument/2006/relationships/hyperlink" Target="http://www-01.ibm.com/common/ssi/cgi-bin/ssialias?infotype=SA&amp;subtype=WH&amp;htmlfid=AZW03006USEN" TargetMode="External"/><Relationship Id="rId5" Type="http://schemas.openxmlformats.org/officeDocument/2006/relationships/hyperlink" Target="https://www.iot-academy.info/" TargetMode="External"/><Relationship Id="rId15" Type="http://schemas.openxmlformats.org/officeDocument/2006/relationships/hyperlink" Target="https://www.youtube.com/watch?v=1gpZDVAhPek&amp;index=1&amp;list=PLOUiEIZP0wQsB3OXLbmY1pPL6Gp9BWC1q" TargetMode="External"/><Relationship Id="rId23" Type="http://schemas.openxmlformats.org/officeDocument/2006/relationships/hyperlink" Target="http://www.ibm.com/common/ssi/cgi-bin/ssialias?subtype=WH&amp;infotype=SA&amp;appname=SWGE_WS_WS_USEN&amp;htmlfid=WSW14234USEN&amp;attachment=WSW14234USEN.PDF" TargetMode="External"/><Relationship Id="rId28" Type="http://schemas.openxmlformats.org/officeDocument/2006/relationships/hyperlink" Target="https://www14.software.ibm.com/webapp/iwm/web/signup.do?source=sw-app&amp;S_PKG=ov21861&amp;S_TACT=109KA8NW" TargetMode="External"/><Relationship Id="rId10" Type="http://schemas.openxmlformats.org/officeDocument/2006/relationships/hyperlink" Target="http://www.ibm.com/cloud-computing/bluemix/solutions/iot/" TargetMode="External"/><Relationship Id="rId19" Type="http://schemas.openxmlformats.org/officeDocument/2006/relationships/hyperlink" Target="https://www.youtube.com/watch?v=YHDhn5hGnn8" TargetMode="External"/><Relationship Id="rId4" Type="http://schemas.openxmlformats.org/officeDocument/2006/relationships/hyperlink" Target="https://www.ibm.com/developerworks/cloud/courses/getting-started-with-bluemix/" TargetMode="External"/><Relationship Id="rId9" Type="http://schemas.openxmlformats.org/officeDocument/2006/relationships/hyperlink" Target="https://developer.ibm.com/recipes/" TargetMode="External"/><Relationship Id="rId14" Type="http://schemas.openxmlformats.org/officeDocument/2006/relationships/hyperlink" Target="http://m2m.demos.ibm.com/connectedCar.html" TargetMode="External"/><Relationship Id="rId22" Type="http://schemas.openxmlformats.org/officeDocument/2006/relationships/hyperlink" Target="http://www-01.ibm.com/common/ssi/cgi-bin/ssialias?infotype=PM&amp;subtype=FY&amp;htmlfid=IMF14145USEN" TargetMode="External"/><Relationship Id="rId27" Type="http://schemas.openxmlformats.org/officeDocument/2006/relationships/hyperlink" Target="http://www.ibm.com/common/ssi/cgi-bin/ssialias?subtype=WH&amp;infotype=SA&amp;htmlfid=RAW14382USEN&amp;attachment=RAW14382USEN.PDF"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hyperlink" Target="http://www.ibmcampusus.com/" TargetMode="Externa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hyperlink" Target="http://www-01.ibm.com/employment/us/extremeblue/index.html" TargetMode="Externa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33.wmf"/></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03.ibm.com/ibm/history/ibm100/us/en/icon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3.wmf"/><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1.bin"/><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33.wmf"/><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quickstart.internetofthings.ibmcloud.com/iotsensor/"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hyperlink" Target="http://www.slideshare.net/ibmcanada/bluemix-innovationplatform" TargetMode="External"/><Relationship Id="rId2" Type="http://schemas.openxmlformats.org/officeDocument/2006/relationships/hyperlink" Target="http://www.ibm.com/developerworks/cloud/library/cl-rtchat-app/" TargetMode="External"/><Relationship Id="rId1" Type="http://schemas.openxmlformats.org/officeDocument/2006/relationships/slideLayout" Target="../slideLayouts/slideLayout6.xml"/><Relationship Id="rId4" Type="http://schemas.openxmlformats.org/officeDocument/2006/relationships/hyperlink" Target="https://en.wikipedia.org/wiki/IBM_Research"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2.xml"/><Relationship Id="rId4" Type="http://schemas.openxmlformats.org/officeDocument/2006/relationships/hyperlink" Target="https://internetofthings.ibmcloud.com/"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console.ng.bluemix.net/catalo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hyperlink" Target="https://developer.ibm.com/recipes/" TargetMode="External"/><Relationship Id="rId4" Type="http://schemas.openxmlformats.org/officeDocument/2006/relationships/image" Target="../media/image121.png"/><Relationship Id="rId9" Type="http://schemas.openxmlformats.org/officeDocument/2006/relationships/image" Target="../media/image126.png"/></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ctrTitle"/>
          </p:nvPr>
        </p:nvSpPr>
        <p:spPr>
          <a:xfrm>
            <a:off x="347329" y="2475494"/>
            <a:ext cx="8631614" cy="1077913"/>
          </a:xfrm>
        </p:spPr>
        <p:txBody>
          <a:bodyPr/>
          <a:lstStyle/>
          <a:p>
            <a:pPr eaLnBrk="1" hangingPunct="1">
              <a:defRPr/>
            </a:pPr>
            <a:r>
              <a:rPr lang="en-US" sz="2800" b="1" dirty="0" smtClean="0">
                <a:cs typeface="+mj-cs"/>
              </a:rPr>
              <a:t>Introduction to </a:t>
            </a:r>
            <a:r>
              <a:rPr lang="en-US" sz="2800" b="1" dirty="0" err="1" smtClean="0">
                <a:cs typeface="+mj-cs"/>
              </a:rPr>
              <a:t>Bluemix</a:t>
            </a:r>
            <a:r>
              <a:rPr lang="en-US" sz="2800" dirty="0" smtClean="0">
                <a:cs typeface="+mj-cs"/>
              </a:rPr>
              <a:t/>
            </a:r>
            <a:br>
              <a:rPr lang="en-US" sz="2800" dirty="0" smtClean="0">
                <a:cs typeface="+mj-cs"/>
              </a:rPr>
            </a:br>
            <a:r>
              <a:rPr lang="en-US" sz="2000" dirty="0" smtClean="0">
                <a:cs typeface="+mj-cs"/>
              </a:rPr>
              <a:t>Workshop @ </a:t>
            </a:r>
            <a:r>
              <a:rPr lang="en-US" sz="2000" dirty="0" smtClean="0">
                <a:cs typeface="+mj-cs"/>
              </a:rPr>
              <a:t>Radford University</a:t>
            </a:r>
            <a:r>
              <a:rPr lang="en-US" sz="2000" dirty="0" smtClean="0">
                <a:cs typeface="+mj-cs"/>
              </a:rPr>
              <a:t>, October 18 – 19, 2016</a:t>
            </a:r>
            <a:br>
              <a:rPr lang="en-US" sz="2000" dirty="0" smtClean="0">
                <a:cs typeface="+mj-cs"/>
              </a:rPr>
            </a:br>
            <a:r>
              <a:rPr lang="en-US" sz="1800" dirty="0" smtClean="0">
                <a:cs typeface="+mj-cs"/>
                <a:hlinkClick r:id="rId3"/>
              </a:rPr>
              <a:t>http://radford-workshop.mybluemix.net</a:t>
            </a:r>
            <a:r>
              <a:rPr lang="en-US" sz="1800" dirty="0" smtClean="0">
                <a:cs typeface="+mj-cs"/>
              </a:rPr>
              <a:t> </a:t>
            </a:r>
            <a:r>
              <a:rPr lang="en-US" sz="1800" dirty="0" smtClean="0">
                <a:cs typeface="+mj-cs"/>
              </a:rPr>
              <a:t/>
            </a:r>
            <a:br>
              <a:rPr lang="en-US" sz="1800" dirty="0" smtClean="0">
                <a:cs typeface="+mj-cs"/>
              </a:rPr>
            </a:br>
            <a:r>
              <a:rPr lang="en-US" sz="1800" dirty="0" smtClean="0">
                <a:cs typeface="+mj-cs"/>
                <a:hlinkClick r:id="rId4"/>
              </a:rPr>
              <a:t>https://</a:t>
            </a:r>
            <a:r>
              <a:rPr lang="en-US" sz="1800" dirty="0" smtClean="0">
                <a:cs typeface="+mj-cs"/>
                <a:hlinkClick r:id="rId4"/>
              </a:rPr>
              <a:t>github.com/evkortright/bluemix-workshop.git</a:t>
            </a:r>
            <a:r>
              <a:rPr lang="en-US" sz="1800" dirty="0" smtClean="0">
                <a:cs typeface="+mj-cs"/>
              </a:rPr>
              <a:t>  </a:t>
            </a:r>
            <a:r>
              <a:rPr lang="en-US" sz="2000" dirty="0" smtClean="0">
                <a:cs typeface="+mj-cs"/>
              </a:rPr>
              <a:t/>
            </a:r>
            <a:br>
              <a:rPr lang="en-US" sz="2000" dirty="0" smtClean="0">
                <a:cs typeface="+mj-cs"/>
              </a:rPr>
            </a:br>
            <a:r>
              <a:rPr lang="en-US" sz="1100" dirty="0" smtClean="0">
                <a:cs typeface="+mj-cs"/>
              </a:rPr>
              <a:t/>
            </a:r>
            <a:br>
              <a:rPr lang="en-US" sz="1100" dirty="0" smtClean="0">
                <a:cs typeface="+mj-cs"/>
              </a:rPr>
            </a:br>
            <a:r>
              <a:rPr lang="en-US" sz="1600" dirty="0" smtClean="0">
                <a:cs typeface="+mj-cs"/>
              </a:rPr>
              <a:t>Enrique V. </a:t>
            </a:r>
            <a:r>
              <a:rPr lang="en-US" sz="1600" dirty="0" err="1" smtClean="0">
                <a:cs typeface="+mj-cs"/>
              </a:rPr>
              <a:t>Kortright</a:t>
            </a:r>
            <a:r>
              <a:rPr lang="en-US" sz="1600" dirty="0" smtClean="0">
                <a:cs typeface="+mj-cs"/>
              </a:rPr>
              <a:t>, Ph.D. – Senior Academic Program Manager / Executive IT Architect</a:t>
            </a:r>
            <a:br>
              <a:rPr lang="en-US" sz="1600" dirty="0" smtClean="0">
                <a:cs typeface="+mj-cs"/>
              </a:rPr>
            </a:br>
            <a:r>
              <a:rPr lang="en-US" sz="1600" dirty="0" smtClean="0">
                <a:cs typeface="+mj-cs"/>
              </a:rPr>
              <a:t/>
            </a:r>
            <a:br>
              <a:rPr lang="en-US" sz="1600" dirty="0" smtClean="0">
                <a:cs typeface="+mj-cs"/>
              </a:rPr>
            </a:br>
            <a:endParaRPr lang="en-US" sz="2800" dirty="0" smtClean="0">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Fellows are our top technical talent</a:t>
            </a:r>
            <a:endParaRPr lang="en-US" dirty="0"/>
          </a:p>
        </p:txBody>
      </p:sp>
      <p:pic>
        <p:nvPicPr>
          <p:cNvPr id="3074" name="Picture 2"/>
          <p:cNvPicPr>
            <a:picLocks noChangeAspect="1" noChangeArrowheads="1"/>
          </p:cNvPicPr>
          <p:nvPr/>
        </p:nvPicPr>
        <p:blipFill>
          <a:blip r:embed="rId2"/>
          <a:srcRect/>
          <a:stretch>
            <a:fillRect/>
          </a:stretch>
        </p:blipFill>
        <p:spPr bwMode="auto">
          <a:xfrm>
            <a:off x="650684" y="1875063"/>
            <a:ext cx="8002890" cy="37963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FF388EBC-9AD7-A446-8E81-4B6DA44FD286}" type="slidenum">
              <a:rPr lang="en-US" smtClean="0"/>
              <a:pPr>
                <a:defRPr/>
              </a:pPr>
              <a:t>100</a:t>
            </a:fld>
            <a:endParaRPr lang="en-US" dirty="0"/>
          </a:p>
        </p:txBody>
      </p:sp>
      <p:pic>
        <p:nvPicPr>
          <p:cNvPr id="4" name="Picture 3"/>
          <p:cNvPicPr>
            <a:picLocks noChangeAspect="1"/>
          </p:cNvPicPr>
          <p:nvPr/>
        </p:nvPicPr>
        <p:blipFill>
          <a:blip r:embed="rId2"/>
          <a:stretch>
            <a:fillRect/>
          </a:stretch>
        </p:blipFill>
        <p:spPr>
          <a:xfrm>
            <a:off x="1762755" y="616285"/>
            <a:ext cx="5143874" cy="5555915"/>
          </a:xfrm>
          <a:prstGeom prst="rect">
            <a:avLst/>
          </a:prstGeom>
        </p:spPr>
      </p:pic>
    </p:spTree>
    <p:extLst>
      <p:ext uri="{BB962C8B-B14F-4D97-AF65-F5344CB8AC3E}">
        <p14:creationId xmlns:p14="http://schemas.microsoft.com/office/powerpoint/2010/main" xmlns="" val="381424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FF388EBC-9AD7-A446-8E81-4B6DA44FD286}" type="slidenum">
              <a:rPr lang="en-US" smtClean="0"/>
              <a:pPr>
                <a:defRPr/>
              </a:pPr>
              <a:t>101</a:t>
            </a:fld>
            <a:endParaRPr lang="en-US" dirty="0"/>
          </a:p>
        </p:txBody>
      </p:sp>
      <p:pic>
        <p:nvPicPr>
          <p:cNvPr id="4" name="Picture 3"/>
          <p:cNvPicPr>
            <a:picLocks noChangeAspect="1"/>
          </p:cNvPicPr>
          <p:nvPr/>
        </p:nvPicPr>
        <p:blipFill>
          <a:blip r:embed="rId2"/>
          <a:stretch>
            <a:fillRect/>
          </a:stretch>
        </p:blipFill>
        <p:spPr>
          <a:xfrm>
            <a:off x="1443789" y="700507"/>
            <a:ext cx="5792500" cy="5299482"/>
          </a:xfrm>
          <a:prstGeom prst="rect">
            <a:avLst/>
          </a:prstGeom>
        </p:spPr>
      </p:pic>
    </p:spTree>
    <p:extLst>
      <p:ext uri="{BB962C8B-B14F-4D97-AF65-F5344CB8AC3E}">
        <p14:creationId xmlns:p14="http://schemas.microsoft.com/office/powerpoint/2010/main" xmlns="" val="2623261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357" name="Group 101"/>
          <p:cNvGraphicFramePr>
            <a:graphicFrameLocks noGrp="1"/>
          </p:cNvGraphicFramePr>
          <p:nvPr>
            <p:extLst>
              <p:ext uri="{D42A27DB-BD31-4B8C-83A1-F6EECF244321}">
                <p14:modId xmlns:p14="http://schemas.microsoft.com/office/powerpoint/2010/main" xmlns="" val="2117710831"/>
              </p:ext>
            </p:extLst>
          </p:nvPr>
        </p:nvGraphicFramePr>
        <p:xfrm>
          <a:off x="1295401" y="990600"/>
          <a:ext cx="7174830" cy="5818632"/>
        </p:xfrm>
        <a:graphic>
          <a:graphicData uri="http://schemas.openxmlformats.org/drawingml/2006/table">
            <a:tbl>
              <a:tblPr/>
              <a:tblGrid>
                <a:gridCol w="967658"/>
                <a:gridCol w="1030595"/>
                <a:gridCol w="1016172"/>
                <a:gridCol w="968969"/>
                <a:gridCol w="1177448"/>
                <a:gridCol w="1006994"/>
                <a:gridCol w="1006994"/>
              </a:tblGrid>
              <a:tr h="449343">
                <a:tc>
                  <a:txBody>
                    <a:bodyPr/>
                    <a:lstStyle/>
                    <a:p>
                      <a:pPr marL="0" marR="0" lvl="0" indent="0" algn="l"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US" sz="1900" b="1" i="0" u="none" strike="noStrike" cap="none" normalizeH="0" baseline="0" dirty="0" smtClean="0">
                        <a:ln>
                          <a:noFill/>
                        </a:ln>
                        <a:solidFill>
                          <a:schemeClr val="accent2"/>
                        </a:solidFill>
                        <a:effectLst/>
                        <a:latin typeface="Arial" charset="0"/>
                      </a:endParaRPr>
                    </a:p>
                  </a:txBody>
                  <a:tcPr marL="68580" marR="68580" anchor="ctr" horzOverflow="overflow">
                    <a:lnL cap="flat">
                      <a:noFill/>
                    </a:lnL>
                    <a:lnR w="28575" cap="flat" cmpd="sng" algn="ctr">
                      <a:solidFill>
                        <a:schemeClr val="bg1"/>
                      </a:solidFill>
                      <a:prstDash val="solid"/>
                      <a:round/>
                      <a:headEnd type="none" w="med" len="med"/>
                      <a:tailEnd type="none" w="med" len="med"/>
                    </a:lnR>
                    <a:lnT cap="flat">
                      <a:noFill/>
                    </a:lnT>
                    <a:lnB>
                      <a:noFill/>
                    </a:lnB>
                    <a:lnTlToBr>
                      <a:noFill/>
                    </a:lnTlToBr>
                    <a:lnBlToTr>
                      <a:noFill/>
                    </a:lnBlToTr>
                    <a:no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Banking</a:t>
                      </a:r>
                    </a:p>
                  </a:txBody>
                  <a:tcPr marL="68580" marR="6858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Healthcare</a:t>
                      </a:r>
                    </a:p>
                  </a:txBody>
                  <a:tcPr marL="68580" marR="6858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Automotive</a:t>
                      </a:r>
                      <a:endParaRPr kumimoji="0" lang="en-GB" sz="1100" b="0" i="0" u="none" strike="noStrike" cap="none" normalizeH="0" baseline="0" dirty="0" smtClean="0">
                        <a:ln>
                          <a:noFill/>
                        </a:ln>
                        <a:solidFill>
                          <a:schemeClr val="bg1"/>
                        </a:solidFill>
                        <a:effectLst/>
                        <a:latin typeface="IBM Helvetica Light" pitchFamily="34" charset="0"/>
                      </a:endParaRPr>
                    </a:p>
                  </a:txBody>
                  <a:tcPr marL="68580" marR="6858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Retail</a:t>
                      </a:r>
                    </a:p>
                  </a:txBody>
                  <a:tcPr marL="68580" marR="6858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Transport</a:t>
                      </a:r>
                    </a:p>
                  </a:txBody>
                  <a:tcPr marL="68580" marR="6858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c>
                  <a:txBody>
                    <a:bodyPr/>
                    <a:lstStyle/>
                    <a:p>
                      <a:pPr marL="177800" marR="0" lvl="0" indent="-17780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0" i="0" u="none" strike="noStrike" cap="none" normalizeH="0" baseline="0" dirty="0" smtClean="0">
                          <a:ln>
                            <a:noFill/>
                          </a:ln>
                          <a:solidFill>
                            <a:schemeClr val="bg1"/>
                          </a:solidFill>
                          <a:effectLst/>
                          <a:latin typeface="IBM Helvetica Light" pitchFamily="34" charset="0"/>
                        </a:rPr>
                        <a:t>E&amp;U</a:t>
                      </a:r>
                    </a:p>
                  </a:txBody>
                  <a:tcPr marL="68580" marR="68580" anchor="ctr" horzOverflow="overflow">
                    <a:lnL w="28575" cap="flat" cmpd="sng" algn="ctr">
                      <a:solidFill>
                        <a:schemeClr val="bg1"/>
                      </a:solidFill>
                      <a:prstDash val="solid"/>
                      <a:round/>
                      <a:headEnd type="none" w="med" len="med"/>
                      <a:tailEnd type="none" w="med" len="med"/>
                    </a:lnL>
                    <a:lnR cap="flat">
                      <a:noFill/>
                    </a:lnR>
                    <a:lnT cap="flat">
                      <a:noFill/>
                    </a:lnT>
                    <a:lnB w="28575" cap="flat" cmpd="sng" algn="ctr">
                      <a:solidFill>
                        <a:schemeClr val="bg1"/>
                      </a:solidFill>
                      <a:prstDash val="solid"/>
                      <a:round/>
                      <a:headEnd type="none" w="med" len="med"/>
                      <a:tailEnd type="none" w="med" len="med"/>
                    </a:lnB>
                    <a:lnTlToBr>
                      <a:noFill/>
                    </a:lnTlToBr>
                    <a:lnBlToTr>
                      <a:noFill/>
                    </a:lnBlToTr>
                    <a:solidFill>
                      <a:srgbClr val="009900"/>
                    </a:solidFill>
                  </a:tcPr>
                </a:tc>
              </a:tr>
              <a:tr h="960120">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1" i="0" u="none" strike="noStrike" cap="none" normalizeH="0" baseline="0" dirty="0" smtClean="0">
                          <a:ln>
                            <a:noFill/>
                          </a:ln>
                          <a:solidFill>
                            <a:srgbClr val="009900"/>
                          </a:solidFill>
                          <a:effectLst/>
                          <a:latin typeface="IBM Helvetica Light" pitchFamily="34" charset="0"/>
                        </a:rPr>
                        <a:t>Monetize</a:t>
                      </a:r>
                      <a:endParaRPr kumimoji="0" lang="en-GB" sz="1200" b="1" i="0" u="none" strike="noStrike" cap="none" normalizeH="0" baseline="0" dirty="0" smtClean="0">
                        <a:ln>
                          <a:noFill/>
                        </a:ln>
                        <a:solidFill>
                          <a:srgbClr val="009900"/>
                        </a:solidFill>
                        <a:effectLst/>
                        <a:latin typeface="IBM Helvetica Light" pitchFamily="34" charset="0"/>
                      </a:endParaRPr>
                    </a:p>
                  </a:txBody>
                  <a:tcPr marL="68580" marR="68580"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Cash replacement solutions</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Mobile banking</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Paid home care family services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Pay-per-drive car rental</a:t>
                      </a:r>
                      <a:endParaRPr kumimoji="0" lang="en-GB" sz="900" b="0" i="0" u="none" strike="noStrike" cap="none" normalizeH="0" baseline="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Cash replacement</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Sensor-enabled loyalty cards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Paid alerts to travellers</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Congestion charging</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Pay-per-use energy</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r>
              <a:tr h="1142859">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1" i="0" u="none" strike="noStrike" cap="none" normalizeH="0" baseline="0" dirty="0" smtClean="0">
                          <a:ln>
                            <a:noFill/>
                          </a:ln>
                          <a:solidFill>
                            <a:srgbClr val="009900"/>
                          </a:solidFill>
                          <a:effectLst/>
                          <a:latin typeface="IBM Helvetica Light" pitchFamily="34" charset="0"/>
                        </a:rPr>
                        <a:t>Optimize</a:t>
                      </a:r>
                      <a:endParaRPr kumimoji="0" lang="en-GB" sz="1200" b="1" i="0" u="none" strike="noStrike" cap="none" normalizeH="0" baseline="0" dirty="0" smtClean="0">
                        <a:ln>
                          <a:noFill/>
                        </a:ln>
                        <a:solidFill>
                          <a:srgbClr val="009900"/>
                        </a:solidFill>
                        <a:effectLst/>
                        <a:latin typeface="IBM Helvetica Light" pitchFamily="34" charset="0"/>
                      </a:endParaRPr>
                    </a:p>
                  </a:txBody>
                  <a:tcPr marL="68580" marR="68580"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Optimized cash management</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ER bed resource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Component predictive replacement</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Fleet mgmt</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Delivery and stock replenishment optimization</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700" b="0" i="0" u="none" strike="noStrike" cap="none" normalizeH="0" baseline="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Store layout optimization</a:t>
                      </a:r>
                      <a:endParaRPr kumimoji="0" lang="en-GB" sz="900" b="0" i="0" u="none" strike="noStrike" cap="none" normalizeH="0" baseline="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Smart Cities Traffic mgmt</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US" sz="7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US" sz="1100" b="0" i="0" u="none" strike="noStrike" cap="none" normalizeH="0" baseline="0" dirty="0" smtClean="0">
                          <a:ln>
                            <a:noFill/>
                          </a:ln>
                          <a:solidFill>
                            <a:srgbClr val="000000"/>
                          </a:solidFill>
                          <a:effectLst/>
                          <a:latin typeface="IBM Helvetica Light" pitchFamily="34" charset="0"/>
                        </a:rPr>
                        <a:t>Airport Management</a:t>
                      </a:r>
                      <a:endParaRPr kumimoji="0" lang="en-GB" sz="1100" b="0" i="0" u="none" strike="noStrike" cap="none" normalizeH="0" baseline="0" dirty="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Delay non-essential supply during peak loads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r>
              <a:tr h="1325880">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1" i="0" u="none" strike="noStrike" cap="none" normalizeH="0" baseline="0" dirty="0" smtClean="0">
                          <a:ln>
                            <a:noFill/>
                          </a:ln>
                          <a:solidFill>
                            <a:srgbClr val="009900"/>
                          </a:solidFill>
                          <a:effectLst/>
                          <a:latin typeface="IBM Helvetica Light" pitchFamily="34" charset="0"/>
                        </a:rPr>
                        <a:t>Extend</a:t>
                      </a:r>
                      <a:endParaRPr kumimoji="0" lang="en-GB" sz="1200" b="1" i="0" u="none" strike="noStrike" cap="none" normalizeH="0" baseline="0" dirty="0" smtClean="0">
                        <a:ln>
                          <a:noFill/>
                        </a:ln>
                        <a:solidFill>
                          <a:srgbClr val="009900"/>
                        </a:solidFill>
                        <a:effectLst/>
                        <a:latin typeface="IBM Helvetica Light" pitchFamily="34" charset="0"/>
                      </a:endParaRPr>
                    </a:p>
                  </a:txBody>
                  <a:tcPr marL="68580" marR="68580"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Banking the un-banked</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Biometrics</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Smarter Subsidies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Life style monitoring</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In-car Movies, Music, Games</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Highly Automated Driving</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Smart Vending Machines</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700" b="0" i="0" u="none" strike="noStrike" cap="none" normalizeH="0" baseline="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Delivery Lockers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smtClean="0">
                          <a:ln>
                            <a:noFill/>
                          </a:ln>
                          <a:solidFill>
                            <a:srgbClr val="000000"/>
                          </a:solidFill>
                          <a:effectLst/>
                          <a:latin typeface="IBM Helvetica Light" pitchFamily="34" charset="0"/>
                        </a:rPr>
                        <a:t>Mobility Services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Smart home services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r>
              <a:tr h="1063393">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500" b="1" i="0" u="none" strike="noStrike" cap="none" normalizeH="0" baseline="0" dirty="0" smtClean="0">
                          <a:ln>
                            <a:noFill/>
                          </a:ln>
                          <a:solidFill>
                            <a:srgbClr val="009900"/>
                          </a:solidFill>
                          <a:effectLst/>
                          <a:latin typeface="IBM Helvetica Light" pitchFamily="34" charset="0"/>
                        </a:rPr>
                        <a:t>Control</a:t>
                      </a:r>
                      <a:endParaRPr kumimoji="0" lang="en-GB" sz="1200" b="1" i="0" u="none" strike="noStrike" cap="none" normalizeH="0" baseline="0" dirty="0" smtClean="0">
                        <a:ln>
                          <a:noFill/>
                        </a:ln>
                        <a:solidFill>
                          <a:srgbClr val="009900"/>
                        </a:solidFill>
                        <a:effectLst/>
                        <a:latin typeface="IBM Helvetica Light" pitchFamily="34" charset="0"/>
                      </a:endParaRPr>
                    </a:p>
                  </a:txBody>
                  <a:tcPr marL="68580" marR="68580"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Remote  ATM management</a:t>
                      </a: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Dynamic Authorization</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Remote hospital environment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ts val="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Remote </a:t>
                      </a:r>
                    </a:p>
                    <a:p>
                      <a:pPr marL="0" marR="0" lvl="0" indent="0" algn="ctr" defTabSz="457200" rtl="0" eaLnBrk="0" fontAlgn="base" latinLnBrk="0" hangingPunct="0">
                        <a:lnSpc>
                          <a:spcPct val="100000"/>
                        </a:lnSpc>
                        <a:spcBef>
                          <a:spcPts val="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drive-train optimization</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Store energy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7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Store parking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7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Dynamic price labels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Crowd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7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Timetable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endParaRPr kumimoji="0" lang="en-GB" sz="900" b="0" i="0" u="none" strike="noStrike" cap="none" normalizeH="0" baseline="0" dirty="0" smtClean="0">
                        <a:ln>
                          <a:noFill/>
                        </a:ln>
                        <a:solidFill>
                          <a:srgbClr val="000000"/>
                        </a:solidFill>
                        <a:effectLst/>
                        <a:latin typeface="IBM Helvetica Light" pitchFamily="34" charset="0"/>
                      </a:endParaRPr>
                    </a:p>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Asset </a:t>
                      </a:r>
                      <a:r>
                        <a:rPr kumimoji="0" lang="en-GB" sz="1100" b="0" i="0" u="none" strike="noStrike" cap="none" normalizeH="0" baseline="0" dirty="0" err="1" smtClean="0">
                          <a:ln>
                            <a:noFill/>
                          </a:ln>
                          <a:solidFill>
                            <a:srgbClr val="000000"/>
                          </a:solidFill>
                          <a:effectLst/>
                          <a:latin typeface="IBM Helvetica Light" pitchFamily="34" charset="0"/>
                        </a:rPr>
                        <a:t>mgmt</a:t>
                      </a:r>
                      <a:endParaRPr kumimoji="0" lang="en-GB" sz="1100" b="0" i="0" u="none" strike="noStrike" cap="none" normalizeH="0" baseline="0" dirty="0" smtClean="0">
                        <a:ln>
                          <a:noFill/>
                        </a:ln>
                        <a:solidFill>
                          <a:srgbClr val="000000"/>
                        </a:solidFill>
                        <a:effectLst/>
                        <a:latin typeface="IBM Helvetica Light" pitchFamily="34" charset="0"/>
                      </a:endParaRP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100000"/>
                        </a:lnSpc>
                        <a:spcBef>
                          <a:spcPct val="20000"/>
                        </a:spcBef>
                        <a:spcAft>
                          <a:spcPct val="0"/>
                        </a:spcAft>
                        <a:buClr>
                          <a:schemeClr val="tx1"/>
                        </a:buClr>
                        <a:buSzTx/>
                        <a:buFont typeface="Wingdings" pitchFamily="2" charset="2"/>
                        <a:buNone/>
                        <a:tabLst/>
                      </a:pPr>
                      <a:r>
                        <a:rPr kumimoji="0" lang="en-GB" sz="1100" b="0" i="0" u="none" strike="noStrike" cap="none" normalizeH="0" baseline="0" dirty="0" smtClean="0">
                          <a:ln>
                            <a:noFill/>
                          </a:ln>
                          <a:solidFill>
                            <a:srgbClr val="000000"/>
                          </a:solidFill>
                          <a:effectLst/>
                          <a:latin typeface="IBM Helvetica Light" pitchFamily="34" charset="0"/>
                        </a:rPr>
                        <a:t>Remotely control consumer devices</a:t>
                      </a:r>
                    </a:p>
                  </a:txBody>
                  <a:tcPr marL="68580" marR="685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folHlink"/>
                      </a:solidFill>
                      <a:prstDash val="sysDash"/>
                      <a:round/>
                      <a:headEnd type="none" w="med" len="med"/>
                      <a:tailEnd type="none" w="med" len="med"/>
                    </a:lnT>
                    <a:lnB w="12700" cap="flat" cmpd="sng" algn="ctr">
                      <a:solidFill>
                        <a:schemeClr val="folHlink"/>
                      </a:solidFill>
                      <a:prstDash val="sysDash"/>
                      <a:round/>
                      <a:headEnd type="none" w="med" len="med"/>
                      <a:tailEnd type="none" w="med" len="med"/>
                    </a:lnB>
                    <a:lnTlToBr>
                      <a:noFill/>
                    </a:lnTlToBr>
                    <a:lnBlToTr>
                      <a:noFill/>
                    </a:lnBlToTr>
                    <a:noFill/>
                  </a:tcPr>
                </a:tc>
              </a:tr>
            </a:tbl>
          </a:graphicData>
        </a:graphic>
      </p:graphicFrame>
      <p:grpSp>
        <p:nvGrpSpPr>
          <p:cNvPr id="2" name="Group 66"/>
          <p:cNvGrpSpPr>
            <a:grpSpLocks/>
          </p:cNvGrpSpPr>
          <p:nvPr/>
        </p:nvGrpSpPr>
        <p:grpSpPr bwMode="auto">
          <a:xfrm>
            <a:off x="1512094" y="2792095"/>
            <a:ext cx="507206" cy="676275"/>
            <a:chOff x="598" y="1771"/>
            <a:chExt cx="426" cy="426"/>
          </a:xfrm>
        </p:grpSpPr>
        <p:sp>
          <p:nvSpPr>
            <p:cNvPr id="96323" name="Oval 67"/>
            <p:cNvSpPr>
              <a:spLocks noChangeArrowheads="1"/>
            </p:cNvSpPr>
            <p:nvPr/>
          </p:nvSpPr>
          <p:spPr bwMode="auto">
            <a:xfrm>
              <a:off x="598" y="1771"/>
              <a:ext cx="426" cy="426"/>
            </a:xfrm>
            <a:prstGeom prst="ellipse">
              <a:avLst/>
            </a:prstGeom>
            <a:gradFill rotWithShape="1">
              <a:gsLst>
                <a:gs pos="0">
                  <a:srgbClr val="009900"/>
                </a:gs>
                <a:gs pos="100000">
                  <a:schemeClr val="folHlink"/>
                </a:gs>
              </a:gsLst>
              <a:lin ang="2700000" scaled="1"/>
            </a:gradFill>
            <a:ln w="9525" algn="ctr">
              <a:solidFill>
                <a:srgbClr val="009900"/>
              </a:solidFill>
              <a:round/>
              <a:headEnd/>
              <a:tailEnd/>
            </a:ln>
            <a:effectLst/>
          </p:spPr>
          <p:txBody>
            <a:bodyPr/>
            <a:lstStyle/>
            <a:p>
              <a:endParaRPr lang="en-US" sz="1050"/>
            </a:p>
          </p:txBody>
        </p:sp>
        <p:sp>
          <p:nvSpPr>
            <p:cNvPr id="96324" name="Line 68"/>
            <p:cNvSpPr>
              <a:spLocks noChangeShapeType="1"/>
            </p:cNvSpPr>
            <p:nvPr/>
          </p:nvSpPr>
          <p:spPr bwMode="auto">
            <a:xfrm flipH="1">
              <a:off x="669" y="2113"/>
              <a:ext cx="288" cy="0"/>
            </a:xfrm>
            <a:prstGeom prst="line">
              <a:avLst/>
            </a:prstGeom>
            <a:noFill/>
            <a:ln w="28575">
              <a:solidFill>
                <a:schemeClr val="bg1"/>
              </a:solidFill>
              <a:round/>
              <a:headEnd/>
              <a:tailEnd/>
            </a:ln>
            <a:effectLst/>
          </p:spPr>
          <p:txBody>
            <a:bodyPr/>
            <a:lstStyle/>
            <a:p>
              <a:endParaRPr lang="en-US" sz="1350"/>
            </a:p>
          </p:txBody>
        </p:sp>
        <p:sp>
          <p:nvSpPr>
            <p:cNvPr id="96325" name="Line 69"/>
            <p:cNvSpPr>
              <a:spLocks noChangeShapeType="1"/>
            </p:cNvSpPr>
            <p:nvPr/>
          </p:nvSpPr>
          <p:spPr bwMode="auto">
            <a:xfrm rot="5400000" flipH="1">
              <a:off x="582" y="2027"/>
              <a:ext cx="190" cy="0"/>
            </a:xfrm>
            <a:prstGeom prst="line">
              <a:avLst/>
            </a:prstGeom>
            <a:noFill/>
            <a:ln w="28575">
              <a:solidFill>
                <a:schemeClr val="bg1"/>
              </a:solidFill>
              <a:round/>
              <a:headEnd/>
              <a:tailEnd/>
            </a:ln>
            <a:effectLst/>
          </p:spPr>
          <p:txBody>
            <a:bodyPr/>
            <a:lstStyle/>
            <a:p>
              <a:endParaRPr lang="en-US" sz="1350"/>
            </a:p>
          </p:txBody>
        </p:sp>
        <p:sp>
          <p:nvSpPr>
            <p:cNvPr id="96326" name="Freeform 70"/>
            <p:cNvSpPr>
              <a:spLocks/>
            </p:cNvSpPr>
            <p:nvPr/>
          </p:nvSpPr>
          <p:spPr bwMode="auto">
            <a:xfrm rot="-449752">
              <a:off x="663" y="1892"/>
              <a:ext cx="297" cy="204"/>
            </a:xfrm>
            <a:custGeom>
              <a:avLst/>
              <a:gdLst/>
              <a:ahLst/>
              <a:cxnLst>
                <a:cxn ang="0">
                  <a:pos x="0" y="227"/>
                </a:cxn>
                <a:cxn ang="0">
                  <a:pos x="114" y="136"/>
                </a:cxn>
                <a:cxn ang="0">
                  <a:pos x="159" y="182"/>
                </a:cxn>
                <a:cxn ang="0">
                  <a:pos x="182" y="91"/>
                </a:cxn>
                <a:cxn ang="0">
                  <a:pos x="250" y="136"/>
                </a:cxn>
                <a:cxn ang="0">
                  <a:pos x="272" y="46"/>
                </a:cxn>
                <a:cxn ang="0">
                  <a:pos x="340" y="136"/>
                </a:cxn>
                <a:cxn ang="0">
                  <a:pos x="408" y="114"/>
                </a:cxn>
                <a:cxn ang="0">
                  <a:pos x="431" y="46"/>
                </a:cxn>
                <a:cxn ang="0">
                  <a:pos x="499" y="46"/>
                </a:cxn>
                <a:cxn ang="0">
                  <a:pos x="522" y="0"/>
                </a:cxn>
              </a:cxnLst>
              <a:rect l="0" t="0" r="r" b="b"/>
              <a:pathLst>
                <a:path w="522" h="227">
                  <a:moveTo>
                    <a:pt x="0" y="227"/>
                  </a:moveTo>
                  <a:lnTo>
                    <a:pt x="114" y="136"/>
                  </a:lnTo>
                  <a:lnTo>
                    <a:pt x="159" y="182"/>
                  </a:lnTo>
                  <a:lnTo>
                    <a:pt x="182" y="91"/>
                  </a:lnTo>
                  <a:lnTo>
                    <a:pt x="250" y="136"/>
                  </a:lnTo>
                  <a:lnTo>
                    <a:pt x="272" y="46"/>
                  </a:lnTo>
                  <a:lnTo>
                    <a:pt x="340" y="136"/>
                  </a:lnTo>
                  <a:lnTo>
                    <a:pt x="408" y="114"/>
                  </a:lnTo>
                  <a:lnTo>
                    <a:pt x="431" y="46"/>
                  </a:lnTo>
                  <a:lnTo>
                    <a:pt x="499" y="46"/>
                  </a:lnTo>
                  <a:lnTo>
                    <a:pt x="522" y="0"/>
                  </a:lnTo>
                </a:path>
              </a:pathLst>
            </a:custGeom>
            <a:noFill/>
            <a:ln w="38100" cmpd="sng">
              <a:solidFill>
                <a:schemeClr val="bg1"/>
              </a:solidFill>
              <a:round/>
              <a:headEnd/>
              <a:tailEnd/>
            </a:ln>
            <a:effectLst/>
          </p:spPr>
          <p:txBody>
            <a:bodyPr/>
            <a:lstStyle/>
            <a:p>
              <a:endParaRPr lang="en-US" sz="1350"/>
            </a:p>
          </p:txBody>
        </p:sp>
        <p:pic>
          <p:nvPicPr>
            <p:cNvPr id="96327" name="Picture 7" descr="sp_3is_instru_ko.png"/>
            <p:cNvPicPr>
              <a:picLocks noChangeAspect="1"/>
            </p:cNvPicPr>
            <p:nvPr/>
          </p:nvPicPr>
          <p:blipFill>
            <a:blip r:embed="rId3" cstate="print">
              <a:lum bright="100000"/>
            </a:blip>
            <a:srcRect/>
            <a:stretch>
              <a:fillRect/>
            </a:stretch>
          </p:blipFill>
          <p:spPr bwMode="auto">
            <a:xfrm>
              <a:off x="665" y="1804"/>
              <a:ext cx="155" cy="157"/>
            </a:xfrm>
            <a:prstGeom prst="rect">
              <a:avLst/>
            </a:prstGeom>
            <a:noFill/>
            <a:ln w="9525">
              <a:noFill/>
              <a:miter lim="800000"/>
              <a:headEnd/>
              <a:tailEnd/>
            </a:ln>
          </p:spPr>
        </p:pic>
      </p:grpSp>
      <p:grpSp>
        <p:nvGrpSpPr>
          <p:cNvPr id="3" name="Group 72"/>
          <p:cNvGrpSpPr>
            <a:grpSpLocks/>
          </p:cNvGrpSpPr>
          <p:nvPr/>
        </p:nvGrpSpPr>
        <p:grpSpPr bwMode="auto">
          <a:xfrm>
            <a:off x="1512094" y="1424667"/>
            <a:ext cx="507206" cy="676275"/>
            <a:chOff x="598" y="993"/>
            <a:chExt cx="426" cy="426"/>
          </a:xfrm>
        </p:grpSpPr>
        <p:sp>
          <p:nvSpPr>
            <p:cNvPr id="96329" name="Oval 73"/>
            <p:cNvSpPr>
              <a:spLocks noChangeArrowheads="1"/>
            </p:cNvSpPr>
            <p:nvPr/>
          </p:nvSpPr>
          <p:spPr bwMode="auto">
            <a:xfrm>
              <a:off x="598" y="993"/>
              <a:ext cx="426" cy="426"/>
            </a:xfrm>
            <a:prstGeom prst="ellipse">
              <a:avLst/>
            </a:prstGeom>
            <a:gradFill rotWithShape="1">
              <a:gsLst>
                <a:gs pos="0">
                  <a:srgbClr val="009900"/>
                </a:gs>
                <a:gs pos="100000">
                  <a:schemeClr val="folHlink"/>
                </a:gs>
              </a:gsLst>
              <a:lin ang="2700000" scaled="1"/>
            </a:gradFill>
            <a:ln w="9525" algn="ctr">
              <a:solidFill>
                <a:srgbClr val="009900"/>
              </a:solidFill>
              <a:round/>
              <a:headEnd/>
              <a:tailEnd/>
            </a:ln>
            <a:effectLst/>
          </p:spPr>
          <p:txBody>
            <a:bodyPr/>
            <a:lstStyle/>
            <a:p>
              <a:endParaRPr lang="en-US" sz="1050"/>
            </a:p>
          </p:txBody>
        </p:sp>
        <p:grpSp>
          <p:nvGrpSpPr>
            <p:cNvPr id="4" name="Group 74"/>
            <p:cNvGrpSpPr>
              <a:grpSpLocks/>
            </p:cNvGrpSpPr>
            <p:nvPr/>
          </p:nvGrpSpPr>
          <p:grpSpPr bwMode="auto">
            <a:xfrm>
              <a:off x="760" y="1017"/>
              <a:ext cx="97" cy="159"/>
              <a:chOff x="-441" y="899"/>
              <a:chExt cx="881" cy="1443"/>
            </a:xfrm>
          </p:grpSpPr>
          <p:sp>
            <p:nvSpPr>
              <p:cNvPr id="96331" name="WordArt 75"/>
              <p:cNvSpPr>
                <a:spLocks noChangeArrowheads="1" noChangeShapeType="1" noTextEdit="1"/>
              </p:cNvSpPr>
              <p:nvPr/>
            </p:nvSpPr>
            <p:spPr bwMode="auto">
              <a:xfrm>
                <a:off x="-441" y="899"/>
                <a:ext cx="881" cy="1443"/>
              </a:xfrm>
              <a:prstGeom prst="rect">
                <a:avLst/>
              </a:prstGeom>
            </p:spPr>
            <p:txBody>
              <a:bodyPr wrap="none" fromWordArt="1">
                <a:prstTxWarp prst="textPlain">
                  <a:avLst>
                    <a:gd name="adj" fmla="val 50000"/>
                  </a:avLst>
                </a:prstTxWarp>
              </a:bodyPr>
              <a:lstStyle/>
              <a:p>
                <a:pPr algn="ctr"/>
                <a:r>
                  <a:rPr lang="en-US" sz="2700" b="1" kern="10">
                    <a:ln w="9525">
                      <a:noFill/>
                      <a:round/>
                      <a:headEnd/>
                      <a:tailEnd/>
                    </a:ln>
                    <a:solidFill>
                      <a:schemeClr val="bg1"/>
                    </a:solidFill>
                    <a:latin typeface="Courier New"/>
                    <a:cs typeface="Courier New"/>
                  </a:rPr>
                  <a:t>$</a:t>
                </a:r>
              </a:p>
            </p:txBody>
          </p:sp>
          <p:sp>
            <p:nvSpPr>
              <p:cNvPr id="96332" name="Rectangle 76"/>
              <p:cNvSpPr>
                <a:spLocks noChangeArrowheads="1"/>
              </p:cNvSpPr>
              <p:nvPr/>
            </p:nvSpPr>
            <p:spPr bwMode="auto">
              <a:xfrm>
                <a:off x="-103" y="1213"/>
                <a:ext cx="197" cy="735"/>
              </a:xfrm>
              <a:prstGeom prst="rect">
                <a:avLst/>
              </a:prstGeom>
              <a:solidFill>
                <a:schemeClr val="bg1"/>
              </a:solidFill>
              <a:ln w="9525" algn="ctr">
                <a:noFill/>
                <a:miter lim="800000"/>
                <a:headEnd/>
                <a:tailEnd/>
              </a:ln>
              <a:effectLst/>
            </p:spPr>
            <p:txBody>
              <a:bodyPr wrap="none" anchor="ctr"/>
              <a:lstStyle/>
              <a:p>
                <a:endParaRPr lang="en-US" sz="1350"/>
              </a:p>
            </p:txBody>
          </p:sp>
        </p:grpSp>
        <p:grpSp>
          <p:nvGrpSpPr>
            <p:cNvPr id="5" name="Group 77"/>
            <p:cNvGrpSpPr>
              <a:grpSpLocks/>
            </p:cNvGrpSpPr>
            <p:nvPr/>
          </p:nvGrpSpPr>
          <p:grpSpPr bwMode="auto">
            <a:xfrm>
              <a:off x="906" y="1121"/>
              <a:ext cx="77" cy="126"/>
              <a:chOff x="-441" y="899"/>
              <a:chExt cx="881" cy="1443"/>
            </a:xfrm>
          </p:grpSpPr>
          <p:sp>
            <p:nvSpPr>
              <p:cNvPr id="96334" name="WordArt 78"/>
              <p:cNvSpPr>
                <a:spLocks noChangeArrowheads="1" noChangeShapeType="1" noTextEdit="1"/>
              </p:cNvSpPr>
              <p:nvPr/>
            </p:nvSpPr>
            <p:spPr bwMode="auto">
              <a:xfrm>
                <a:off x="-441" y="899"/>
                <a:ext cx="881" cy="1443"/>
              </a:xfrm>
              <a:prstGeom prst="rect">
                <a:avLst/>
              </a:prstGeom>
            </p:spPr>
            <p:txBody>
              <a:bodyPr wrap="none" fromWordArt="1">
                <a:prstTxWarp prst="textPlain">
                  <a:avLst>
                    <a:gd name="adj" fmla="val 50000"/>
                  </a:avLst>
                </a:prstTxWarp>
              </a:bodyPr>
              <a:lstStyle/>
              <a:p>
                <a:pPr algn="ctr"/>
                <a:r>
                  <a:rPr lang="en-US" sz="2700" b="1" kern="10">
                    <a:ln w="9525">
                      <a:noFill/>
                      <a:round/>
                      <a:headEnd/>
                      <a:tailEnd/>
                    </a:ln>
                    <a:solidFill>
                      <a:schemeClr val="bg1"/>
                    </a:solidFill>
                    <a:latin typeface="Courier New"/>
                    <a:cs typeface="Courier New"/>
                  </a:rPr>
                  <a:t>$</a:t>
                </a:r>
              </a:p>
            </p:txBody>
          </p:sp>
          <p:sp>
            <p:nvSpPr>
              <p:cNvPr id="96335" name="Rectangle 79"/>
              <p:cNvSpPr>
                <a:spLocks noChangeArrowheads="1"/>
              </p:cNvSpPr>
              <p:nvPr/>
            </p:nvSpPr>
            <p:spPr bwMode="auto">
              <a:xfrm>
                <a:off x="-103" y="1213"/>
                <a:ext cx="197" cy="735"/>
              </a:xfrm>
              <a:prstGeom prst="rect">
                <a:avLst/>
              </a:prstGeom>
              <a:solidFill>
                <a:schemeClr val="bg1"/>
              </a:solidFill>
              <a:ln w="9525" algn="ctr">
                <a:noFill/>
                <a:miter lim="800000"/>
                <a:headEnd/>
                <a:tailEnd/>
              </a:ln>
              <a:effectLst/>
            </p:spPr>
            <p:txBody>
              <a:bodyPr wrap="none" anchor="ctr"/>
              <a:lstStyle/>
              <a:p>
                <a:endParaRPr lang="en-US" sz="1350"/>
              </a:p>
            </p:txBody>
          </p:sp>
        </p:grpSp>
        <p:grpSp>
          <p:nvGrpSpPr>
            <p:cNvPr id="6" name="Group 80"/>
            <p:cNvGrpSpPr>
              <a:grpSpLocks/>
            </p:cNvGrpSpPr>
            <p:nvPr/>
          </p:nvGrpSpPr>
          <p:grpSpPr bwMode="auto">
            <a:xfrm>
              <a:off x="642" y="1117"/>
              <a:ext cx="77" cy="126"/>
              <a:chOff x="-441" y="899"/>
              <a:chExt cx="881" cy="1443"/>
            </a:xfrm>
          </p:grpSpPr>
          <p:sp>
            <p:nvSpPr>
              <p:cNvPr id="96337" name="WordArt 81"/>
              <p:cNvSpPr>
                <a:spLocks noChangeArrowheads="1" noChangeShapeType="1" noTextEdit="1"/>
              </p:cNvSpPr>
              <p:nvPr/>
            </p:nvSpPr>
            <p:spPr bwMode="auto">
              <a:xfrm>
                <a:off x="-441" y="899"/>
                <a:ext cx="881" cy="1443"/>
              </a:xfrm>
              <a:prstGeom prst="rect">
                <a:avLst/>
              </a:prstGeom>
            </p:spPr>
            <p:txBody>
              <a:bodyPr wrap="none" fromWordArt="1">
                <a:prstTxWarp prst="textPlain">
                  <a:avLst>
                    <a:gd name="adj" fmla="val 50000"/>
                  </a:avLst>
                </a:prstTxWarp>
              </a:bodyPr>
              <a:lstStyle/>
              <a:p>
                <a:pPr algn="ctr"/>
                <a:r>
                  <a:rPr lang="en-US" sz="2700" b="1" kern="10">
                    <a:ln w="9525">
                      <a:noFill/>
                      <a:round/>
                      <a:headEnd/>
                      <a:tailEnd/>
                    </a:ln>
                    <a:solidFill>
                      <a:schemeClr val="bg1"/>
                    </a:solidFill>
                    <a:latin typeface="Courier New"/>
                    <a:cs typeface="Courier New"/>
                  </a:rPr>
                  <a:t>$</a:t>
                </a:r>
              </a:p>
            </p:txBody>
          </p:sp>
          <p:sp>
            <p:nvSpPr>
              <p:cNvPr id="96338" name="Rectangle 82"/>
              <p:cNvSpPr>
                <a:spLocks noChangeArrowheads="1"/>
              </p:cNvSpPr>
              <p:nvPr/>
            </p:nvSpPr>
            <p:spPr bwMode="auto">
              <a:xfrm>
                <a:off x="-103" y="1213"/>
                <a:ext cx="197" cy="735"/>
              </a:xfrm>
              <a:prstGeom prst="rect">
                <a:avLst/>
              </a:prstGeom>
              <a:solidFill>
                <a:schemeClr val="bg1"/>
              </a:solidFill>
              <a:ln w="9525" algn="ctr">
                <a:noFill/>
                <a:miter lim="800000"/>
                <a:headEnd/>
                <a:tailEnd/>
              </a:ln>
              <a:effectLst/>
            </p:spPr>
            <p:txBody>
              <a:bodyPr wrap="none" anchor="ctr"/>
              <a:lstStyle/>
              <a:p>
                <a:endParaRPr lang="en-US" sz="1350"/>
              </a:p>
            </p:txBody>
          </p:sp>
        </p:grpSp>
        <p:pic>
          <p:nvPicPr>
            <p:cNvPr id="96339" name="Picture 7" descr="sp_3is_instru_ko.png"/>
            <p:cNvPicPr>
              <a:picLocks noChangeAspect="1"/>
            </p:cNvPicPr>
            <p:nvPr/>
          </p:nvPicPr>
          <p:blipFill>
            <a:blip r:embed="rId3" cstate="print">
              <a:lum bright="100000"/>
            </a:blip>
            <a:srcRect/>
            <a:stretch>
              <a:fillRect/>
            </a:stretch>
          </p:blipFill>
          <p:spPr bwMode="auto">
            <a:xfrm>
              <a:off x="732" y="1203"/>
              <a:ext cx="155" cy="157"/>
            </a:xfrm>
            <a:prstGeom prst="rect">
              <a:avLst/>
            </a:prstGeom>
            <a:noFill/>
            <a:ln w="9525">
              <a:noFill/>
              <a:miter lim="800000"/>
              <a:headEnd/>
              <a:tailEnd/>
            </a:ln>
          </p:spPr>
        </p:pic>
      </p:grpSp>
      <p:grpSp>
        <p:nvGrpSpPr>
          <p:cNvPr id="7" name="Group 84"/>
          <p:cNvGrpSpPr>
            <a:grpSpLocks/>
          </p:cNvGrpSpPr>
          <p:nvPr/>
        </p:nvGrpSpPr>
        <p:grpSpPr bwMode="auto">
          <a:xfrm>
            <a:off x="1512094" y="4166791"/>
            <a:ext cx="507206" cy="692151"/>
            <a:chOff x="598" y="2546"/>
            <a:chExt cx="426" cy="436"/>
          </a:xfrm>
        </p:grpSpPr>
        <p:sp>
          <p:nvSpPr>
            <p:cNvPr id="96341" name="Oval 85"/>
            <p:cNvSpPr>
              <a:spLocks noChangeArrowheads="1"/>
            </p:cNvSpPr>
            <p:nvPr/>
          </p:nvSpPr>
          <p:spPr bwMode="auto">
            <a:xfrm>
              <a:off x="598" y="2546"/>
              <a:ext cx="426" cy="426"/>
            </a:xfrm>
            <a:prstGeom prst="ellipse">
              <a:avLst/>
            </a:prstGeom>
            <a:gradFill rotWithShape="1">
              <a:gsLst>
                <a:gs pos="0">
                  <a:srgbClr val="009900"/>
                </a:gs>
                <a:gs pos="100000">
                  <a:schemeClr val="folHlink"/>
                </a:gs>
              </a:gsLst>
              <a:lin ang="2700000" scaled="1"/>
            </a:gradFill>
            <a:ln w="9525" algn="ctr">
              <a:solidFill>
                <a:srgbClr val="009900"/>
              </a:solidFill>
              <a:round/>
              <a:headEnd/>
              <a:tailEnd/>
            </a:ln>
            <a:effectLst/>
          </p:spPr>
          <p:txBody>
            <a:bodyPr/>
            <a:lstStyle/>
            <a:p>
              <a:endParaRPr lang="en-US" sz="1050"/>
            </a:p>
          </p:txBody>
        </p:sp>
        <p:sp>
          <p:nvSpPr>
            <p:cNvPr id="96342" name="AutoShape 86"/>
            <p:cNvSpPr>
              <a:spLocks noChangeArrowheads="1"/>
            </p:cNvSpPr>
            <p:nvPr/>
          </p:nvSpPr>
          <p:spPr bwMode="auto">
            <a:xfrm>
              <a:off x="774" y="2797"/>
              <a:ext cx="74" cy="181"/>
            </a:xfrm>
            <a:prstGeom prst="upArrow">
              <a:avLst>
                <a:gd name="adj1" fmla="val 50000"/>
                <a:gd name="adj2" fmla="val 61149"/>
              </a:avLst>
            </a:prstGeom>
            <a:solidFill>
              <a:schemeClr val="bg1"/>
            </a:solidFill>
            <a:ln w="9525">
              <a:noFill/>
              <a:miter lim="800000"/>
              <a:headEnd/>
              <a:tailEnd/>
            </a:ln>
            <a:effectLst/>
          </p:spPr>
          <p:txBody>
            <a:bodyPr wrap="none" anchor="ctr"/>
            <a:lstStyle/>
            <a:p>
              <a:endParaRPr lang="en-US" sz="1350"/>
            </a:p>
          </p:txBody>
        </p:sp>
        <p:pic>
          <p:nvPicPr>
            <p:cNvPr id="96343" name="Picture 7" descr="sp_3is_instru_ko.png"/>
            <p:cNvPicPr>
              <a:picLocks noChangeAspect="1"/>
            </p:cNvPicPr>
            <p:nvPr/>
          </p:nvPicPr>
          <p:blipFill>
            <a:blip r:embed="rId3" cstate="print">
              <a:lum bright="100000"/>
            </a:blip>
            <a:srcRect/>
            <a:stretch>
              <a:fillRect/>
            </a:stretch>
          </p:blipFill>
          <p:spPr bwMode="auto">
            <a:xfrm>
              <a:off x="733" y="2631"/>
              <a:ext cx="155" cy="157"/>
            </a:xfrm>
            <a:prstGeom prst="rect">
              <a:avLst/>
            </a:prstGeom>
            <a:noFill/>
            <a:ln w="9525">
              <a:noFill/>
              <a:miter lim="800000"/>
              <a:headEnd/>
              <a:tailEnd/>
            </a:ln>
          </p:spPr>
        </p:pic>
        <p:sp>
          <p:nvSpPr>
            <p:cNvPr id="96344" name="AutoShape 88"/>
            <p:cNvSpPr>
              <a:spLocks noChangeArrowheads="1"/>
            </p:cNvSpPr>
            <p:nvPr/>
          </p:nvSpPr>
          <p:spPr bwMode="auto">
            <a:xfrm rot="16200000" flipH="1">
              <a:off x="782" y="2576"/>
              <a:ext cx="59" cy="27"/>
            </a:xfrm>
            <a:prstGeom prst="roundRect">
              <a:avLst>
                <a:gd name="adj" fmla="val 50000"/>
              </a:avLst>
            </a:prstGeom>
            <a:solidFill>
              <a:schemeClr val="bg1"/>
            </a:solidFill>
            <a:ln w="9525" algn="ctr">
              <a:noFill/>
              <a:round/>
              <a:headEnd/>
              <a:tailEnd/>
            </a:ln>
            <a:effectLst/>
          </p:spPr>
          <p:txBody>
            <a:bodyPr wrap="none" anchor="ctr"/>
            <a:lstStyle/>
            <a:p>
              <a:endParaRPr lang="en-US" sz="1350"/>
            </a:p>
          </p:txBody>
        </p:sp>
        <p:sp>
          <p:nvSpPr>
            <p:cNvPr id="96345" name="AutoShape 89"/>
            <p:cNvSpPr>
              <a:spLocks noChangeArrowheads="1"/>
            </p:cNvSpPr>
            <p:nvPr/>
          </p:nvSpPr>
          <p:spPr bwMode="auto">
            <a:xfrm rot="10800000" flipH="1">
              <a:off x="905" y="2694"/>
              <a:ext cx="59" cy="27"/>
            </a:xfrm>
            <a:prstGeom prst="roundRect">
              <a:avLst>
                <a:gd name="adj" fmla="val 50000"/>
              </a:avLst>
            </a:prstGeom>
            <a:solidFill>
              <a:schemeClr val="bg1"/>
            </a:solidFill>
            <a:ln w="9525" algn="ctr">
              <a:noFill/>
              <a:round/>
              <a:headEnd/>
              <a:tailEnd/>
            </a:ln>
            <a:effectLst/>
          </p:spPr>
          <p:txBody>
            <a:bodyPr wrap="none" anchor="ctr"/>
            <a:lstStyle/>
            <a:p>
              <a:endParaRPr lang="en-US" sz="1350"/>
            </a:p>
          </p:txBody>
        </p:sp>
        <p:sp>
          <p:nvSpPr>
            <p:cNvPr id="96346" name="AutoShape 90"/>
            <p:cNvSpPr>
              <a:spLocks noChangeArrowheads="1"/>
            </p:cNvSpPr>
            <p:nvPr/>
          </p:nvSpPr>
          <p:spPr bwMode="auto">
            <a:xfrm rot="10800000" flipH="1">
              <a:off x="657" y="2692"/>
              <a:ext cx="59" cy="27"/>
            </a:xfrm>
            <a:prstGeom prst="roundRect">
              <a:avLst>
                <a:gd name="adj" fmla="val 50000"/>
              </a:avLst>
            </a:prstGeom>
            <a:solidFill>
              <a:schemeClr val="bg1"/>
            </a:solidFill>
            <a:ln w="9525" algn="ctr">
              <a:noFill/>
              <a:round/>
              <a:headEnd/>
              <a:tailEnd/>
            </a:ln>
            <a:effectLst/>
          </p:spPr>
          <p:txBody>
            <a:bodyPr wrap="none" anchor="ctr"/>
            <a:lstStyle/>
            <a:p>
              <a:endParaRPr lang="en-US" sz="1350"/>
            </a:p>
          </p:txBody>
        </p:sp>
        <p:sp>
          <p:nvSpPr>
            <p:cNvPr id="96347" name="AutoShape 91"/>
            <p:cNvSpPr>
              <a:spLocks noChangeArrowheads="1"/>
            </p:cNvSpPr>
            <p:nvPr/>
          </p:nvSpPr>
          <p:spPr bwMode="auto">
            <a:xfrm rot="13366059" flipH="1">
              <a:off x="691" y="2615"/>
              <a:ext cx="59" cy="27"/>
            </a:xfrm>
            <a:prstGeom prst="roundRect">
              <a:avLst>
                <a:gd name="adj" fmla="val 50000"/>
              </a:avLst>
            </a:prstGeom>
            <a:solidFill>
              <a:schemeClr val="bg1"/>
            </a:solidFill>
            <a:ln w="9525" algn="ctr">
              <a:noFill/>
              <a:round/>
              <a:headEnd/>
              <a:tailEnd/>
            </a:ln>
            <a:effectLst/>
          </p:spPr>
          <p:txBody>
            <a:bodyPr wrap="none" anchor="ctr"/>
            <a:lstStyle/>
            <a:p>
              <a:endParaRPr lang="en-US" sz="1350"/>
            </a:p>
          </p:txBody>
        </p:sp>
        <p:sp>
          <p:nvSpPr>
            <p:cNvPr id="96348" name="AutoShape 92"/>
            <p:cNvSpPr>
              <a:spLocks noChangeArrowheads="1"/>
            </p:cNvSpPr>
            <p:nvPr/>
          </p:nvSpPr>
          <p:spPr bwMode="auto">
            <a:xfrm rot="8233941">
              <a:off x="863" y="2610"/>
              <a:ext cx="59" cy="27"/>
            </a:xfrm>
            <a:prstGeom prst="roundRect">
              <a:avLst>
                <a:gd name="adj" fmla="val 50000"/>
              </a:avLst>
            </a:prstGeom>
            <a:solidFill>
              <a:schemeClr val="bg1"/>
            </a:solidFill>
            <a:ln w="9525" algn="ctr">
              <a:noFill/>
              <a:round/>
              <a:headEnd/>
              <a:tailEnd/>
            </a:ln>
            <a:effectLst/>
          </p:spPr>
          <p:txBody>
            <a:bodyPr wrap="none" anchor="ctr"/>
            <a:lstStyle/>
            <a:p>
              <a:endParaRPr lang="en-US" sz="1350"/>
            </a:p>
          </p:txBody>
        </p:sp>
        <p:sp>
          <p:nvSpPr>
            <p:cNvPr id="96349" name="AutoShape 93"/>
            <p:cNvSpPr>
              <a:spLocks noChangeArrowheads="1"/>
            </p:cNvSpPr>
            <p:nvPr/>
          </p:nvSpPr>
          <p:spPr bwMode="auto">
            <a:xfrm rot="10800000">
              <a:off x="767" y="2834"/>
              <a:ext cx="89" cy="148"/>
            </a:xfrm>
            <a:custGeom>
              <a:avLst/>
              <a:gdLst>
                <a:gd name="G0" fmla="+- 6666 0 0"/>
                <a:gd name="G1" fmla="+- 21600 0 6666"/>
                <a:gd name="G2" fmla="*/ 6666 1 2"/>
                <a:gd name="G3" fmla="+- 21600 0 G2"/>
                <a:gd name="G4" fmla="+/ 6666 21600 2"/>
                <a:gd name="G5" fmla="+/ G1 0 2"/>
                <a:gd name="G6" fmla="*/ 21600 21600 6666"/>
                <a:gd name="G7" fmla="*/ G6 1 2"/>
                <a:gd name="G8" fmla="+- 21600 0 G7"/>
                <a:gd name="G9" fmla="*/ 21600 1 2"/>
                <a:gd name="G10" fmla="+- 6666 0 G9"/>
                <a:gd name="G11" fmla="?: G10 G8 0"/>
                <a:gd name="G12" fmla="?: G10 G7 21600"/>
                <a:gd name="T0" fmla="*/ 18267 w 21600"/>
                <a:gd name="T1" fmla="*/ 10800 h 21600"/>
                <a:gd name="T2" fmla="*/ 10800 w 21600"/>
                <a:gd name="T3" fmla="*/ 21600 h 21600"/>
                <a:gd name="T4" fmla="*/ 3333 w 21600"/>
                <a:gd name="T5" fmla="*/ 10800 h 21600"/>
                <a:gd name="T6" fmla="*/ 10800 w 21600"/>
                <a:gd name="T7" fmla="*/ 0 h 21600"/>
                <a:gd name="T8" fmla="*/ 5133 w 21600"/>
                <a:gd name="T9" fmla="*/ 5133 h 21600"/>
                <a:gd name="T10" fmla="*/ 16467 w 21600"/>
                <a:gd name="T11" fmla="*/ 16467 h 21600"/>
              </a:gdLst>
              <a:ahLst/>
              <a:cxnLst>
                <a:cxn ang="0">
                  <a:pos x="T0" y="T1"/>
                </a:cxn>
                <a:cxn ang="0">
                  <a:pos x="T2" y="T3"/>
                </a:cxn>
                <a:cxn ang="0">
                  <a:pos x="T4" y="T5"/>
                </a:cxn>
                <a:cxn ang="0">
                  <a:pos x="T6" y="T7"/>
                </a:cxn>
              </a:cxnLst>
              <a:rect l="T8" t="T9" r="T10" b="T11"/>
              <a:pathLst>
                <a:path w="21600" h="21600">
                  <a:moveTo>
                    <a:pt x="0" y="0"/>
                  </a:moveTo>
                  <a:lnTo>
                    <a:pt x="6666" y="21600"/>
                  </a:lnTo>
                  <a:lnTo>
                    <a:pt x="14934" y="21600"/>
                  </a:lnTo>
                  <a:lnTo>
                    <a:pt x="21600" y="0"/>
                  </a:lnTo>
                  <a:close/>
                </a:path>
              </a:pathLst>
            </a:custGeom>
            <a:solidFill>
              <a:schemeClr val="bg1"/>
            </a:solidFill>
            <a:ln w="9525" algn="ctr">
              <a:noFill/>
              <a:miter lim="800000"/>
              <a:headEnd/>
              <a:tailEnd/>
            </a:ln>
            <a:effectLst/>
          </p:spPr>
          <p:txBody>
            <a:bodyPr wrap="none" anchor="ctr"/>
            <a:lstStyle/>
            <a:p>
              <a:endParaRPr lang="en-US" sz="1350"/>
            </a:p>
          </p:txBody>
        </p:sp>
        <p:sp>
          <p:nvSpPr>
            <p:cNvPr id="96350" name="Oval 94"/>
            <p:cNvSpPr>
              <a:spLocks noChangeArrowheads="1"/>
            </p:cNvSpPr>
            <p:nvPr/>
          </p:nvSpPr>
          <p:spPr bwMode="auto">
            <a:xfrm>
              <a:off x="598" y="2546"/>
              <a:ext cx="426" cy="426"/>
            </a:xfrm>
            <a:prstGeom prst="ellipse">
              <a:avLst/>
            </a:prstGeom>
            <a:noFill/>
            <a:ln w="9525" algn="ctr">
              <a:solidFill>
                <a:srgbClr val="009900"/>
              </a:solidFill>
              <a:round/>
              <a:headEnd/>
              <a:tailEnd/>
            </a:ln>
            <a:effectLst/>
          </p:spPr>
          <p:txBody>
            <a:bodyPr/>
            <a:lstStyle/>
            <a:p>
              <a:endParaRPr lang="en-US" sz="1050"/>
            </a:p>
          </p:txBody>
        </p:sp>
      </p:grpSp>
      <p:grpSp>
        <p:nvGrpSpPr>
          <p:cNvPr id="8" name="Group 95"/>
          <p:cNvGrpSpPr>
            <a:grpSpLocks/>
          </p:cNvGrpSpPr>
          <p:nvPr/>
        </p:nvGrpSpPr>
        <p:grpSpPr bwMode="auto">
          <a:xfrm>
            <a:off x="1512094" y="5592375"/>
            <a:ext cx="507206" cy="676275"/>
            <a:chOff x="598" y="3300"/>
            <a:chExt cx="426" cy="426"/>
          </a:xfrm>
        </p:grpSpPr>
        <p:sp>
          <p:nvSpPr>
            <p:cNvPr id="96352" name="Oval 96"/>
            <p:cNvSpPr>
              <a:spLocks noChangeArrowheads="1"/>
            </p:cNvSpPr>
            <p:nvPr/>
          </p:nvSpPr>
          <p:spPr bwMode="auto">
            <a:xfrm>
              <a:off x="598" y="3300"/>
              <a:ext cx="426" cy="426"/>
            </a:xfrm>
            <a:prstGeom prst="ellipse">
              <a:avLst/>
            </a:prstGeom>
            <a:gradFill rotWithShape="1">
              <a:gsLst>
                <a:gs pos="0">
                  <a:srgbClr val="009900"/>
                </a:gs>
                <a:gs pos="100000">
                  <a:schemeClr val="folHlink"/>
                </a:gs>
              </a:gsLst>
              <a:lin ang="2700000" scaled="1"/>
            </a:gradFill>
            <a:ln w="9525" algn="ctr">
              <a:solidFill>
                <a:srgbClr val="009900"/>
              </a:solidFill>
              <a:round/>
              <a:headEnd/>
              <a:tailEnd/>
            </a:ln>
            <a:effectLst/>
          </p:spPr>
          <p:txBody>
            <a:bodyPr/>
            <a:lstStyle/>
            <a:p>
              <a:endParaRPr lang="en-US" sz="1050"/>
            </a:p>
          </p:txBody>
        </p:sp>
        <p:pic>
          <p:nvPicPr>
            <p:cNvPr id="96353" name="Picture 97" descr="us__en_us__overview__instumented_interconnected_intelligent_info__364x160"/>
            <p:cNvPicPr>
              <a:picLocks noChangeAspect="1" noChangeArrowheads="1"/>
            </p:cNvPicPr>
            <p:nvPr/>
          </p:nvPicPr>
          <p:blipFill>
            <a:blip r:embed="rId4" cstate="print">
              <a:clrChange>
                <a:clrFrom>
                  <a:srgbClr val="FFFFFF"/>
                </a:clrFrom>
                <a:clrTo>
                  <a:srgbClr val="FFFFFF">
                    <a:alpha val="0"/>
                  </a:srgbClr>
                </a:clrTo>
              </a:clrChange>
              <a:lum bright="100000"/>
            </a:blip>
            <a:srcRect l="74657" t="47244" r="5711" b="3072"/>
            <a:stretch>
              <a:fillRect/>
            </a:stretch>
          </p:blipFill>
          <p:spPr bwMode="auto">
            <a:xfrm>
              <a:off x="721" y="3489"/>
              <a:ext cx="187" cy="206"/>
            </a:xfrm>
            <a:prstGeom prst="rect">
              <a:avLst/>
            </a:prstGeom>
            <a:noFill/>
          </p:spPr>
        </p:pic>
        <p:pic>
          <p:nvPicPr>
            <p:cNvPr id="96354" name="Picture 7" descr="sp_3is_instru_ko.png"/>
            <p:cNvPicPr>
              <a:picLocks noChangeAspect="1"/>
            </p:cNvPicPr>
            <p:nvPr/>
          </p:nvPicPr>
          <p:blipFill>
            <a:blip r:embed="rId5" cstate="print">
              <a:lum bright="100000"/>
            </a:blip>
            <a:srcRect/>
            <a:stretch>
              <a:fillRect/>
            </a:stretch>
          </p:blipFill>
          <p:spPr bwMode="auto">
            <a:xfrm>
              <a:off x="650" y="3380"/>
              <a:ext cx="102" cy="104"/>
            </a:xfrm>
            <a:prstGeom prst="rect">
              <a:avLst/>
            </a:prstGeom>
            <a:noFill/>
            <a:ln w="9525">
              <a:noFill/>
              <a:miter lim="800000"/>
              <a:headEnd/>
              <a:tailEnd/>
            </a:ln>
          </p:spPr>
        </p:pic>
        <p:pic>
          <p:nvPicPr>
            <p:cNvPr id="96355" name="Picture 7" descr="sp_3is_instru_ko.png"/>
            <p:cNvPicPr>
              <a:picLocks noChangeAspect="1"/>
            </p:cNvPicPr>
            <p:nvPr/>
          </p:nvPicPr>
          <p:blipFill>
            <a:blip r:embed="rId5" cstate="print">
              <a:lum bright="100000"/>
            </a:blip>
            <a:srcRect/>
            <a:stretch>
              <a:fillRect/>
            </a:stretch>
          </p:blipFill>
          <p:spPr bwMode="auto">
            <a:xfrm>
              <a:off x="756" y="3318"/>
              <a:ext cx="102" cy="104"/>
            </a:xfrm>
            <a:prstGeom prst="rect">
              <a:avLst/>
            </a:prstGeom>
            <a:noFill/>
            <a:ln w="9525">
              <a:noFill/>
              <a:miter lim="800000"/>
              <a:headEnd/>
              <a:tailEnd/>
            </a:ln>
          </p:spPr>
        </p:pic>
        <p:pic>
          <p:nvPicPr>
            <p:cNvPr id="96356" name="Picture 7" descr="sp_3is_instru_ko.png"/>
            <p:cNvPicPr>
              <a:picLocks noChangeAspect="1"/>
            </p:cNvPicPr>
            <p:nvPr/>
          </p:nvPicPr>
          <p:blipFill>
            <a:blip r:embed="rId5" cstate="print">
              <a:lum bright="100000"/>
            </a:blip>
            <a:srcRect/>
            <a:stretch>
              <a:fillRect/>
            </a:stretch>
          </p:blipFill>
          <p:spPr bwMode="auto">
            <a:xfrm>
              <a:off x="870" y="3378"/>
              <a:ext cx="102" cy="104"/>
            </a:xfrm>
            <a:prstGeom prst="rect">
              <a:avLst/>
            </a:prstGeom>
            <a:noFill/>
            <a:ln w="9525">
              <a:noFill/>
              <a:miter lim="800000"/>
              <a:headEnd/>
              <a:tailEnd/>
            </a:ln>
          </p:spPr>
        </p:pic>
      </p:grpSp>
      <p:sp>
        <p:nvSpPr>
          <p:cNvPr id="39" name="Title 1"/>
          <p:cNvSpPr txBox="1">
            <a:spLocks/>
          </p:cNvSpPr>
          <p:nvPr/>
        </p:nvSpPr>
        <p:spPr bwMode="auto">
          <a:xfrm>
            <a:off x="505326" y="497309"/>
            <a:ext cx="7883479" cy="533400"/>
          </a:xfrm>
          <a:prstGeom prst="rect">
            <a:avLst/>
          </a:prstGeom>
          <a:noFill/>
          <a:ln w="9525">
            <a:noFill/>
            <a:miter lim="800000"/>
            <a:headEnd/>
            <a:tailEnd/>
          </a:ln>
        </p:spPr>
        <p:txBody>
          <a:bodyPr vert="horz" wrap="square" lIns="0" tIns="34290" rIns="0" bIns="3429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j-ea"/>
                <a:cs typeface="+mj-cs"/>
              </a:defRPr>
            </a:lvl1pPr>
            <a:lvl2pPr algn="l" rtl="0" eaLnBrk="0" fontAlgn="base" hangingPunct="0">
              <a:spcBef>
                <a:spcPct val="0"/>
              </a:spcBef>
              <a:spcAft>
                <a:spcPct val="0"/>
              </a:spcAft>
              <a:defRPr sz="2200">
                <a:solidFill>
                  <a:schemeClr val="tx1"/>
                </a:solidFill>
                <a:latin typeface="Arial" charset="0"/>
              </a:defRPr>
            </a:lvl2pPr>
            <a:lvl3pPr algn="l" rtl="0" eaLnBrk="0" fontAlgn="base" hangingPunct="0">
              <a:spcBef>
                <a:spcPct val="0"/>
              </a:spcBef>
              <a:spcAft>
                <a:spcPct val="0"/>
              </a:spcAft>
              <a:defRPr sz="2200">
                <a:solidFill>
                  <a:schemeClr val="tx1"/>
                </a:solidFill>
                <a:latin typeface="Arial" charset="0"/>
              </a:defRPr>
            </a:lvl3pPr>
            <a:lvl4pPr algn="l" rtl="0" eaLnBrk="0" fontAlgn="base" hangingPunct="0">
              <a:spcBef>
                <a:spcPct val="0"/>
              </a:spcBef>
              <a:spcAft>
                <a:spcPct val="0"/>
              </a:spcAft>
              <a:defRPr sz="2200">
                <a:solidFill>
                  <a:schemeClr val="tx1"/>
                </a:solidFill>
                <a:latin typeface="Arial" charset="0"/>
              </a:defRPr>
            </a:lvl4pPr>
            <a:lvl5pPr algn="l" rtl="0" eaLnBrk="0" fontAlgn="base" hangingPunct="0">
              <a:spcBef>
                <a:spcPct val="0"/>
              </a:spcBef>
              <a:spcAft>
                <a:spcPct val="0"/>
              </a:spcAft>
              <a:defRPr sz="2200">
                <a:solidFill>
                  <a:schemeClr val="tx1"/>
                </a:solidFill>
                <a:latin typeface="Arial" charset="0"/>
              </a:defRPr>
            </a:lvl5pPr>
            <a:lvl6pPr marL="457200" algn="l" rtl="0" eaLnBrk="1" fontAlgn="base" hangingPunct="1">
              <a:spcBef>
                <a:spcPct val="0"/>
              </a:spcBef>
              <a:spcAft>
                <a:spcPct val="0"/>
              </a:spcAft>
              <a:defRPr sz="2200">
                <a:solidFill>
                  <a:schemeClr val="tx1"/>
                </a:solidFill>
                <a:latin typeface="Arial" charset="0"/>
              </a:defRPr>
            </a:lvl6pPr>
            <a:lvl7pPr marL="914400" algn="l" rtl="0" eaLnBrk="1" fontAlgn="base" hangingPunct="1">
              <a:spcBef>
                <a:spcPct val="0"/>
              </a:spcBef>
              <a:spcAft>
                <a:spcPct val="0"/>
              </a:spcAft>
              <a:defRPr sz="2200">
                <a:solidFill>
                  <a:schemeClr val="tx1"/>
                </a:solidFill>
                <a:latin typeface="Arial" charset="0"/>
              </a:defRPr>
            </a:lvl7pPr>
            <a:lvl8pPr marL="1371600" algn="l" rtl="0" eaLnBrk="1" fontAlgn="base" hangingPunct="1">
              <a:spcBef>
                <a:spcPct val="0"/>
              </a:spcBef>
              <a:spcAft>
                <a:spcPct val="0"/>
              </a:spcAft>
              <a:defRPr sz="2200">
                <a:solidFill>
                  <a:schemeClr val="tx1"/>
                </a:solidFill>
                <a:latin typeface="Arial" charset="0"/>
              </a:defRPr>
            </a:lvl8pPr>
            <a:lvl9pPr marL="1828800" algn="l" rtl="0" eaLnBrk="1" fontAlgn="base" hangingPunct="1">
              <a:spcBef>
                <a:spcPct val="0"/>
              </a:spcBef>
              <a:spcAft>
                <a:spcPct val="0"/>
              </a:spcAft>
              <a:defRPr sz="2200">
                <a:solidFill>
                  <a:schemeClr val="tx1"/>
                </a:solidFill>
                <a:latin typeface="Arial" charset="0"/>
              </a:defRPr>
            </a:lvl9pPr>
          </a:lstStyle>
          <a:p>
            <a:r>
              <a:rPr lang="en-US" sz="2800" b="1" dirty="0">
                <a:solidFill>
                  <a:srgbClr val="449F8A"/>
                </a:solidFill>
              </a:rPr>
              <a:t>IoT drives Industry</a:t>
            </a:r>
            <a:endParaRPr lang="en-GB" sz="2800" b="1" kern="0" dirty="0">
              <a:solidFill>
                <a:srgbClr val="449F8A"/>
              </a:solidFill>
            </a:endParaRPr>
          </a:p>
        </p:txBody>
      </p:sp>
    </p:spTree>
    <p:extLst>
      <p:ext uri="{BB962C8B-B14F-4D97-AF65-F5344CB8AC3E}">
        <p14:creationId xmlns:p14="http://schemas.microsoft.com/office/powerpoint/2010/main" xmlns="" val="6561842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434" y="1435785"/>
            <a:ext cx="3124200" cy="3647152"/>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Educator’s Guide</a:t>
            </a:r>
            <a:r>
              <a:rPr lang="en-US" sz="1100" dirty="0"/>
              <a:t>: IBM </a:t>
            </a:r>
            <a:r>
              <a:rPr lang="en-US" sz="1100" dirty="0">
                <a:hlinkClick r:id="rId2"/>
              </a:rPr>
              <a:t>Academic Initiatives</a:t>
            </a:r>
            <a:r>
              <a:rPr lang="en-US" sz="1100" dirty="0"/>
              <a:t> IoT </a:t>
            </a:r>
            <a:r>
              <a:rPr lang="en-US" sz="1100" dirty="0" smtClean="0">
                <a:hlinkClick r:id="rId3"/>
              </a:rPr>
              <a:t>Educator’s </a:t>
            </a:r>
            <a:r>
              <a:rPr lang="en-US" sz="1100" dirty="0">
                <a:hlinkClick r:id="rId3"/>
              </a:rPr>
              <a:t>Guide</a:t>
            </a:r>
            <a:endParaRPr lang="en-US" sz="1100" dirty="0"/>
          </a:p>
          <a:p>
            <a:pPr marL="171450" indent="-171450">
              <a:buFont typeface="Arial" panose="020B0604020202020204" pitchFamily="34" charset="0"/>
              <a:buChar char="•"/>
            </a:pPr>
            <a:endParaRPr lang="en-US" sz="1100" dirty="0" smtClean="0"/>
          </a:p>
          <a:p>
            <a:pPr marL="171450" indent="-171450">
              <a:buFont typeface="Arial" panose="020B0604020202020204" pitchFamily="34" charset="0"/>
              <a:buChar char="•"/>
            </a:pPr>
            <a:r>
              <a:rPr lang="en-US" sz="1100" dirty="0" smtClean="0"/>
              <a:t>Key online courses: </a:t>
            </a:r>
          </a:p>
          <a:p>
            <a:pPr marL="628650" lvl="1" indent="-171450">
              <a:buFont typeface="Arial" panose="020B0604020202020204" pitchFamily="34" charset="0"/>
              <a:buChar char="•"/>
            </a:pPr>
            <a:r>
              <a:rPr lang="en-US" sz="1100" dirty="0" smtClean="0"/>
              <a:t>Getting </a:t>
            </a:r>
            <a:r>
              <a:rPr lang="en-US" sz="1100" dirty="0"/>
              <a:t>Started with </a:t>
            </a:r>
            <a:r>
              <a:rPr lang="en-US" sz="1100" dirty="0">
                <a:hlinkClick r:id="rId4"/>
              </a:rPr>
              <a:t>IBM </a:t>
            </a:r>
            <a:r>
              <a:rPr lang="en-US" sz="1100" dirty="0" err="1" smtClean="0">
                <a:hlinkClick r:id="rId4"/>
              </a:rPr>
              <a:t>Bluemix</a:t>
            </a:r>
            <a:endParaRPr lang="en-US" sz="1100" dirty="0" smtClean="0"/>
          </a:p>
          <a:p>
            <a:pPr marL="628650" lvl="1" indent="-171450">
              <a:buFont typeface="Arial" panose="020B0604020202020204" pitchFamily="34" charset="0"/>
              <a:buChar char="•"/>
            </a:pPr>
            <a:r>
              <a:rPr lang="en-US" sz="1100" dirty="0" smtClean="0"/>
              <a:t>IBM Watson </a:t>
            </a:r>
            <a:r>
              <a:rPr lang="en-US" sz="1100" dirty="0" smtClean="0">
                <a:hlinkClick r:id="rId5"/>
              </a:rPr>
              <a:t>IoT Academy</a:t>
            </a:r>
            <a:endParaRPr lang="en-US" sz="1100" dirty="0" smtClean="0"/>
          </a:p>
          <a:p>
            <a:pPr marL="171450" indent="-171450">
              <a:buFont typeface="Arial" panose="020B0604020202020204" pitchFamily="34" charset="0"/>
              <a:buChar char="•"/>
            </a:pPr>
            <a:endParaRPr lang="en-US" sz="1100" dirty="0" smtClean="0"/>
          </a:p>
          <a:p>
            <a:pPr marL="171450" indent="-171450">
              <a:buFont typeface="Arial" panose="020B0604020202020204" pitchFamily="34" charset="0"/>
              <a:buChar char="•"/>
            </a:pPr>
            <a:r>
              <a:rPr lang="en-US" sz="1100" dirty="0" smtClean="0"/>
              <a:t>Getting started:</a:t>
            </a:r>
          </a:p>
          <a:p>
            <a:pPr marL="628650" lvl="1" indent="-171450">
              <a:buFont typeface="Arial" panose="020B0604020202020204" pitchFamily="34" charset="0"/>
              <a:buChar char="•"/>
            </a:pPr>
            <a:r>
              <a:rPr lang="en-US" sz="1100" dirty="0" smtClean="0"/>
              <a:t>Watson IoT </a:t>
            </a:r>
            <a:r>
              <a:rPr lang="en-US" sz="1100" dirty="0" smtClean="0">
                <a:hlinkClick r:id="rId6"/>
              </a:rPr>
              <a:t>Homepage</a:t>
            </a:r>
            <a:endParaRPr lang="en-US" sz="1100" dirty="0" smtClean="0"/>
          </a:p>
          <a:p>
            <a:pPr marL="628650" lvl="1" indent="-171450">
              <a:buFont typeface="Arial" panose="020B0604020202020204" pitchFamily="34" charset="0"/>
              <a:buChar char="•"/>
            </a:pPr>
            <a:r>
              <a:rPr lang="en-US" sz="1100" dirty="0" smtClean="0"/>
              <a:t>Watson IoT </a:t>
            </a:r>
            <a:r>
              <a:rPr lang="en-US" sz="1100" dirty="0" smtClean="0">
                <a:hlinkClick r:id="rId7"/>
              </a:rPr>
              <a:t>platform</a:t>
            </a:r>
            <a:r>
              <a:rPr lang="en-US" sz="1100" dirty="0" smtClean="0"/>
              <a:t> page</a:t>
            </a:r>
          </a:p>
          <a:p>
            <a:pPr marL="628650" lvl="1" indent="-171450">
              <a:buFont typeface="Arial" panose="020B0604020202020204" pitchFamily="34" charset="0"/>
              <a:buChar char="•"/>
            </a:pPr>
            <a:r>
              <a:rPr lang="en-US" sz="1100" dirty="0"/>
              <a:t>Watson IoT </a:t>
            </a:r>
            <a:r>
              <a:rPr lang="en-US" sz="1100" dirty="0">
                <a:hlinkClick r:id="rId8"/>
              </a:rPr>
              <a:t>developers </a:t>
            </a:r>
            <a:r>
              <a:rPr lang="en-US" sz="1100" dirty="0" smtClean="0">
                <a:hlinkClick r:id="rId8"/>
              </a:rPr>
              <a:t>page</a:t>
            </a:r>
            <a:endParaRPr lang="en-US" sz="1100" dirty="0" smtClean="0"/>
          </a:p>
          <a:p>
            <a:pPr marL="628650" lvl="1" indent="-171450">
              <a:buFont typeface="Arial" panose="020B0604020202020204" pitchFamily="34" charset="0"/>
              <a:buChar char="•"/>
            </a:pPr>
            <a:r>
              <a:rPr lang="en-US" sz="1100" dirty="0" err="1" smtClean="0"/>
              <a:t>DeveloperWorks</a:t>
            </a:r>
            <a:r>
              <a:rPr lang="en-US" sz="1100" dirty="0" smtClean="0"/>
              <a:t> </a:t>
            </a:r>
            <a:r>
              <a:rPr lang="en-US" sz="1100" dirty="0" smtClean="0">
                <a:hlinkClick r:id="rId9"/>
              </a:rPr>
              <a:t>Recipes</a:t>
            </a:r>
            <a:r>
              <a:rPr lang="en-US" sz="1100" dirty="0" smtClean="0"/>
              <a:t> to connect your devices to the </a:t>
            </a:r>
            <a:r>
              <a:rPr lang="en-US" sz="1100" dirty="0" err="1" smtClean="0"/>
              <a:t>Bluemix</a:t>
            </a:r>
            <a:r>
              <a:rPr lang="en-US" sz="1100" dirty="0" smtClean="0"/>
              <a:t> cloud</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smtClean="0"/>
              <a:t>Play with our </a:t>
            </a:r>
            <a:r>
              <a:rPr lang="en-US" sz="1100" dirty="0" smtClean="0">
                <a:hlinkClick r:id="rId10"/>
              </a:rPr>
              <a:t>sample app</a:t>
            </a:r>
            <a:endParaRPr lang="en-US" sz="1100" dirty="0" smtClean="0"/>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err="1" smtClean="0"/>
              <a:t>Quickstart</a:t>
            </a:r>
            <a:r>
              <a:rPr lang="en-US" sz="1100" dirty="0" smtClean="0"/>
              <a:t> with your smartphone</a:t>
            </a:r>
          </a:p>
          <a:p>
            <a:pPr marL="628650" lvl="1" indent="-171450">
              <a:buFont typeface="Arial" panose="020B0604020202020204" pitchFamily="34" charset="0"/>
              <a:buChar char="•"/>
            </a:pPr>
            <a:r>
              <a:rPr lang="en-US" sz="1100" dirty="0"/>
              <a:t>Use the </a:t>
            </a:r>
            <a:r>
              <a:rPr lang="en-US" sz="1100" dirty="0">
                <a:hlinkClick r:id="rId11"/>
              </a:rPr>
              <a:t>simulated device </a:t>
            </a:r>
            <a:r>
              <a:rPr lang="en-US" sz="1100" dirty="0" smtClean="0">
                <a:hlinkClick r:id="rId11"/>
              </a:rPr>
              <a:t>and sensors</a:t>
            </a:r>
            <a:r>
              <a:rPr lang="en-US" sz="1100" dirty="0" smtClean="0"/>
              <a:t> to </a:t>
            </a:r>
            <a:r>
              <a:rPr lang="en-US" sz="1100" dirty="0"/>
              <a:t>experience the IBM Watson IoT Platform</a:t>
            </a:r>
          </a:p>
          <a:p>
            <a:pPr marL="628650" lvl="1" indent="-171450">
              <a:buFont typeface="Arial" panose="020B0604020202020204" pitchFamily="34" charset="0"/>
              <a:buChar char="•"/>
            </a:pPr>
            <a:endParaRPr lang="en-US" sz="1100" dirty="0" smtClean="0"/>
          </a:p>
        </p:txBody>
      </p:sp>
      <p:sp>
        <p:nvSpPr>
          <p:cNvPr id="5" name="Title 1"/>
          <p:cNvSpPr txBox="1">
            <a:spLocks/>
          </p:cNvSpPr>
          <p:nvPr/>
        </p:nvSpPr>
        <p:spPr>
          <a:xfrm>
            <a:off x="230146" y="669230"/>
            <a:ext cx="7466924" cy="603613"/>
          </a:xfrm>
          <a:prstGeom prst="rect">
            <a:avLst/>
          </a:prstGeom>
        </p:spPr>
        <p:txBody>
          <a:bodyPr/>
          <a:lstStyle>
            <a:lvl1pPr algn="l" defTabSz="319088" rtl="0" eaLnBrk="0" fontAlgn="base" hangingPunct="0">
              <a:lnSpc>
                <a:spcPct val="90000"/>
              </a:lnSpc>
              <a:spcBef>
                <a:spcPct val="0"/>
              </a:spcBef>
              <a:spcAft>
                <a:spcPct val="0"/>
              </a:spcAft>
              <a:defRPr sz="40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a:lstStyle>
          <a:p>
            <a:r>
              <a:rPr lang="en-US" sz="2800" dirty="0" smtClean="0"/>
              <a:t>IBM IoT Resources</a:t>
            </a:r>
            <a:endParaRPr lang="en-US" sz="2800" dirty="0"/>
          </a:p>
        </p:txBody>
      </p:sp>
      <p:sp>
        <p:nvSpPr>
          <p:cNvPr id="8" name="TextBox 7"/>
          <p:cNvSpPr txBox="1"/>
          <p:nvPr/>
        </p:nvSpPr>
        <p:spPr>
          <a:xfrm>
            <a:off x="4267200" y="1435785"/>
            <a:ext cx="4495800" cy="3647152"/>
          </a:xfrm>
          <a:prstGeom prst="rect">
            <a:avLst/>
          </a:prstGeom>
          <a:noFill/>
        </p:spPr>
        <p:txBody>
          <a:bodyPr wrap="square" rtlCol="0">
            <a:spAutoFit/>
          </a:bodyPr>
          <a:lstStyle/>
          <a:p>
            <a:pPr marL="171450" indent="-171450">
              <a:buFont typeface="Arial" panose="020B0604020202020204" pitchFamily="34" charset="0"/>
              <a:buChar char="•"/>
            </a:pPr>
            <a:r>
              <a:rPr lang="en-US" sz="1100" dirty="0" smtClean="0"/>
              <a:t>Demo</a:t>
            </a:r>
            <a:r>
              <a:rPr lang="en-US" sz="1100" dirty="0"/>
              <a:t>: </a:t>
            </a:r>
          </a:p>
          <a:p>
            <a:pPr marL="557213" lvl="1" indent="-214313">
              <a:buFont typeface="Arial" panose="020B0604020202020204" pitchFamily="34" charset="0"/>
              <a:buChar char="•"/>
            </a:pPr>
            <a:r>
              <a:rPr lang="en-US" sz="1100" dirty="0"/>
              <a:t>Intro to </a:t>
            </a:r>
            <a:r>
              <a:rPr lang="en-US" sz="1100" dirty="0" err="1"/>
              <a:t>Bluemix</a:t>
            </a:r>
            <a:r>
              <a:rPr lang="en-US" sz="1100" dirty="0"/>
              <a:t> and Internet of Things Foundation  - </a:t>
            </a:r>
            <a:r>
              <a:rPr lang="en-US" sz="1100" dirty="0">
                <a:hlinkClick r:id="rId12"/>
              </a:rPr>
              <a:t>Part 1</a:t>
            </a:r>
            <a:endParaRPr lang="en-US" sz="1100" dirty="0"/>
          </a:p>
          <a:p>
            <a:pPr marL="557213" lvl="1" indent="-214313">
              <a:buFont typeface="Arial" panose="020B0604020202020204" pitchFamily="34" charset="0"/>
              <a:buChar char="•"/>
            </a:pPr>
            <a:r>
              <a:rPr lang="en-US" sz="1100" dirty="0"/>
              <a:t>Intro to </a:t>
            </a:r>
            <a:r>
              <a:rPr lang="en-US" sz="1100" dirty="0" err="1"/>
              <a:t>Bluemix</a:t>
            </a:r>
            <a:r>
              <a:rPr lang="en-US" sz="1100" dirty="0"/>
              <a:t> and Internet of Things Foundation  - </a:t>
            </a:r>
            <a:r>
              <a:rPr lang="en-US" sz="1100" dirty="0">
                <a:hlinkClick r:id="rId13"/>
              </a:rPr>
              <a:t>Part 2</a:t>
            </a:r>
            <a:endParaRPr lang="en-US" sz="1100" dirty="0"/>
          </a:p>
          <a:p>
            <a:pPr marL="557213" lvl="1" indent="-214313">
              <a:buFont typeface="Arial" panose="020B0604020202020204" pitchFamily="34" charset="0"/>
              <a:buChar char="•"/>
            </a:pPr>
            <a:r>
              <a:rPr lang="en-US" sz="1100" dirty="0">
                <a:hlinkClick r:id="rId14"/>
              </a:rPr>
              <a:t>Connected Car</a:t>
            </a:r>
            <a:endParaRPr lang="en-US" sz="1100" dirty="0"/>
          </a:p>
          <a:p>
            <a:pPr marL="557213" lvl="1" indent="-214313">
              <a:buFont typeface="Arial" panose="020B0604020202020204" pitchFamily="34" charset="0"/>
              <a:buChar char="•"/>
            </a:pPr>
            <a:r>
              <a:rPr lang="en-US" sz="1100" dirty="0"/>
              <a:t>IBM IoT overview and </a:t>
            </a:r>
            <a:r>
              <a:rPr lang="en-US" sz="1100" dirty="0">
                <a:hlinkClick r:id="rId15"/>
              </a:rPr>
              <a:t>Connected Car</a:t>
            </a:r>
            <a:r>
              <a:rPr lang="en-US" sz="1100" dirty="0"/>
              <a:t> demo</a:t>
            </a:r>
          </a:p>
          <a:p>
            <a:pPr marL="557213" lvl="1" indent="-214313">
              <a:buFont typeface="Arial" panose="020B0604020202020204" pitchFamily="34" charset="0"/>
              <a:buChar char="•"/>
            </a:pPr>
            <a:r>
              <a:rPr lang="en-US" sz="1100" dirty="0">
                <a:hlinkClick r:id="rId16"/>
              </a:rPr>
              <a:t>Smart Buildings</a:t>
            </a:r>
            <a:r>
              <a:rPr lang="en-US" sz="1100" dirty="0"/>
              <a:t> with </a:t>
            </a:r>
            <a:r>
              <a:rPr lang="en-US" sz="1100" dirty="0" err="1"/>
              <a:t>Sogeti</a:t>
            </a:r>
            <a:r>
              <a:rPr lang="en-US" sz="1100" dirty="0"/>
              <a:t> (Recorded)</a:t>
            </a:r>
          </a:p>
          <a:p>
            <a:pPr marL="557213" lvl="1" indent="-214313">
              <a:buFont typeface="Arial" panose="020B0604020202020204" pitchFamily="34" charset="0"/>
              <a:buChar char="•"/>
            </a:pPr>
            <a:r>
              <a:rPr lang="en-US" sz="1100" dirty="0">
                <a:hlinkClick r:id="rId17"/>
              </a:rPr>
              <a:t>Smart Buildings</a:t>
            </a:r>
            <a:r>
              <a:rPr lang="en-US" sz="1100" dirty="0"/>
              <a:t> with </a:t>
            </a:r>
            <a:r>
              <a:rPr lang="en-US" sz="1100" dirty="0" err="1"/>
              <a:t>Sogeti</a:t>
            </a:r>
            <a:r>
              <a:rPr lang="en-US" sz="1100" dirty="0"/>
              <a:t> (Manual; password: </a:t>
            </a:r>
            <a:r>
              <a:rPr lang="en-US" sz="1100" dirty="0" err="1"/>
              <a:t>sogetiibm</a:t>
            </a:r>
            <a:r>
              <a:rPr lang="en-US" sz="1100" dirty="0"/>
              <a:t>)</a:t>
            </a:r>
          </a:p>
          <a:p>
            <a:pPr marL="557213" lvl="1" indent="-214313">
              <a:buFont typeface="Arial" panose="020B0604020202020204" pitchFamily="34" charset="0"/>
              <a:buChar char="•"/>
            </a:pPr>
            <a:r>
              <a:rPr lang="en-US" sz="1100" dirty="0" err="1"/>
              <a:t>Bluemix</a:t>
            </a:r>
            <a:r>
              <a:rPr lang="en-US" sz="1100" dirty="0"/>
              <a:t> and </a:t>
            </a:r>
            <a:r>
              <a:rPr lang="en-US" sz="1100" dirty="0">
                <a:hlinkClick r:id="rId18"/>
              </a:rPr>
              <a:t>Internet of Things</a:t>
            </a:r>
            <a:endParaRPr lang="en-US" sz="1100" dirty="0"/>
          </a:p>
          <a:p>
            <a:pPr marL="557213" lvl="1" indent="-214313">
              <a:buFont typeface="Arial" panose="020B0604020202020204" pitchFamily="34" charset="0"/>
              <a:buChar char="•"/>
            </a:pPr>
            <a:r>
              <a:rPr lang="en-US" sz="1100" dirty="0">
                <a:hlinkClick r:id="rId19"/>
              </a:rPr>
              <a:t>IBM Python app</a:t>
            </a:r>
            <a:r>
              <a:rPr lang="en-US" sz="1100" dirty="0"/>
              <a:t> with a Raspberry Pi and </a:t>
            </a:r>
            <a:r>
              <a:rPr lang="en-US" sz="1100" dirty="0" err="1"/>
              <a:t>Bluemix</a:t>
            </a:r>
            <a:endParaRPr lang="en-US" sz="1100" dirty="0"/>
          </a:p>
          <a:p>
            <a:pPr marL="171450" indent="-171450">
              <a:buFont typeface="Arial" panose="020B0604020202020204" pitchFamily="34" charset="0"/>
              <a:buChar char="•"/>
            </a:pPr>
            <a:r>
              <a:rPr lang="en-US" sz="1100" dirty="0"/>
              <a:t>Tutorial: </a:t>
            </a:r>
          </a:p>
          <a:p>
            <a:pPr marL="557213" lvl="1" indent="-214313">
              <a:buFont typeface="Arial" panose="020B0604020202020204" pitchFamily="34" charset="0"/>
              <a:buChar char="•"/>
            </a:pPr>
            <a:r>
              <a:rPr lang="en-US" sz="1100" dirty="0">
                <a:hlinkClick r:id="rId20"/>
              </a:rPr>
              <a:t>IoT Python app</a:t>
            </a:r>
            <a:r>
              <a:rPr lang="en-US" sz="1100" dirty="0"/>
              <a:t> with a Raspberry Pi and </a:t>
            </a:r>
            <a:r>
              <a:rPr lang="en-US" sz="1100" dirty="0" err="1"/>
              <a:t>Bluemix</a:t>
            </a:r>
            <a:endParaRPr lang="en-US" sz="1100" dirty="0"/>
          </a:p>
          <a:p>
            <a:pPr marL="557213" lvl="1" indent="-214313">
              <a:buFont typeface="Arial" panose="020B0604020202020204" pitchFamily="34" charset="0"/>
              <a:buChar char="•"/>
            </a:pPr>
            <a:r>
              <a:rPr lang="en-US" sz="1100" dirty="0">
                <a:hlinkClick r:id="rId21"/>
              </a:rPr>
              <a:t>Build a connected-car</a:t>
            </a:r>
            <a:r>
              <a:rPr lang="en-US" sz="1100" dirty="0"/>
              <a:t> IoT app with Geospatial </a:t>
            </a:r>
            <a:r>
              <a:rPr lang="en-US" sz="1100" dirty="0" smtClean="0"/>
              <a:t>Analytics</a:t>
            </a:r>
          </a:p>
          <a:p>
            <a:pPr marL="171450" indent="-171450">
              <a:buFont typeface="Arial" panose="020B0604020202020204" pitchFamily="34" charset="0"/>
              <a:buChar char="•"/>
            </a:pPr>
            <a:r>
              <a:rPr lang="en-US" sz="1100" dirty="0"/>
              <a:t>Whitepaper: </a:t>
            </a:r>
          </a:p>
          <a:p>
            <a:pPr marL="557213" lvl="1" indent="-214313">
              <a:buFont typeface="Arial" panose="020B0604020202020204" pitchFamily="34" charset="0"/>
              <a:buChar char="•"/>
            </a:pPr>
            <a:r>
              <a:rPr lang="en-US" sz="1100" dirty="0">
                <a:hlinkClick r:id="rId22"/>
              </a:rPr>
              <a:t>Is your business ready</a:t>
            </a:r>
            <a:r>
              <a:rPr lang="en-US" sz="1100" dirty="0"/>
              <a:t> for the Internet of Things</a:t>
            </a:r>
          </a:p>
          <a:p>
            <a:pPr marL="557213" lvl="1" indent="-214313">
              <a:buFont typeface="Arial" panose="020B0604020202020204" pitchFamily="34" charset="0"/>
              <a:buChar char="•"/>
            </a:pPr>
            <a:r>
              <a:rPr lang="en-US" sz="1100" dirty="0">
                <a:hlinkClick r:id="rId23"/>
              </a:rPr>
              <a:t>Four ways to drive service innovation</a:t>
            </a:r>
            <a:r>
              <a:rPr lang="en-US" sz="1100" dirty="0"/>
              <a:t> with the Internet of Things</a:t>
            </a:r>
          </a:p>
          <a:p>
            <a:pPr marL="557213" lvl="1" indent="-214313">
              <a:buFont typeface="Arial" panose="020B0604020202020204" pitchFamily="34" charset="0"/>
              <a:buChar char="•"/>
            </a:pPr>
            <a:r>
              <a:rPr lang="en-US" sz="1100" dirty="0">
                <a:hlinkClick r:id="rId24"/>
              </a:rPr>
              <a:t>Deriving business value</a:t>
            </a:r>
            <a:r>
              <a:rPr lang="en-US" sz="1100" dirty="0"/>
              <a:t> from the Internet of Things </a:t>
            </a:r>
          </a:p>
          <a:p>
            <a:pPr marL="557213" lvl="1" indent="-214313">
              <a:buFont typeface="Arial" panose="020B0604020202020204" pitchFamily="34" charset="0"/>
              <a:buChar char="•"/>
            </a:pPr>
            <a:r>
              <a:rPr lang="en-US" sz="1100" dirty="0">
                <a:hlinkClick r:id="rId25"/>
              </a:rPr>
              <a:t>The rise of the machine data</a:t>
            </a:r>
            <a:r>
              <a:rPr lang="en-US" sz="1100" dirty="0"/>
              <a:t> - Are you prepared?</a:t>
            </a:r>
          </a:p>
          <a:p>
            <a:pPr marL="557213" lvl="1" indent="-214313">
              <a:buFont typeface="Arial" panose="020B0604020202020204" pitchFamily="34" charset="0"/>
              <a:buChar char="•"/>
            </a:pPr>
            <a:r>
              <a:rPr lang="en-US" sz="1100" dirty="0">
                <a:hlinkClick r:id="rId26"/>
              </a:rPr>
              <a:t>IBM </a:t>
            </a:r>
            <a:r>
              <a:rPr lang="en-US" sz="1100" dirty="0" err="1">
                <a:hlinkClick r:id="rId26"/>
              </a:rPr>
              <a:t>MessageSight</a:t>
            </a:r>
            <a:r>
              <a:rPr lang="en-US" sz="1100" dirty="0"/>
              <a:t> in the Automotive Industry</a:t>
            </a:r>
          </a:p>
          <a:p>
            <a:pPr marL="557213" lvl="1" indent="-214313">
              <a:buFont typeface="Arial" panose="020B0604020202020204" pitchFamily="34" charset="0"/>
              <a:buChar char="•"/>
            </a:pPr>
            <a:r>
              <a:rPr lang="en-US" sz="1100" dirty="0">
                <a:hlinkClick r:id="rId27"/>
              </a:rPr>
              <a:t>IBM Point of View</a:t>
            </a:r>
            <a:r>
              <a:rPr lang="en-US" sz="1100" dirty="0"/>
              <a:t>: Internet of Things Security</a:t>
            </a:r>
          </a:p>
          <a:p>
            <a:pPr marL="171450" indent="-171450">
              <a:buFont typeface="Arial" panose="020B0604020202020204" pitchFamily="34" charset="0"/>
              <a:buChar char="•"/>
            </a:pPr>
            <a:r>
              <a:rPr lang="en-US" sz="1100" dirty="0"/>
              <a:t>Redbook: </a:t>
            </a:r>
            <a:r>
              <a:rPr lang="en-US" sz="1100" dirty="0">
                <a:hlinkClick r:id="rId28"/>
              </a:rPr>
              <a:t>The Interconnecting of </a:t>
            </a:r>
            <a:r>
              <a:rPr lang="en-US" sz="1100" dirty="0" smtClean="0">
                <a:hlinkClick r:id="rId28"/>
              </a:rPr>
              <a:t>Everything</a:t>
            </a:r>
            <a:endParaRPr lang="en-US" sz="1100" dirty="0"/>
          </a:p>
        </p:txBody>
      </p:sp>
    </p:spTree>
    <p:extLst>
      <p:ext uri="{BB962C8B-B14F-4D97-AF65-F5344CB8AC3E}">
        <p14:creationId xmlns:p14="http://schemas.microsoft.com/office/powerpoint/2010/main" xmlns="" val="20040361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62000" y="2859088"/>
            <a:ext cx="7488238" cy="646331"/>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defRPr/>
            </a:pPr>
            <a:r>
              <a:rPr lang="en-US" sz="3600" dirty="0" smtClean="0">
                <a:cs typeface="+mn-cs"/>
              </a:rPr>
              <a:t>Opportunities</a:t>
            </a:r>
            <a:r>
              <a:rPr lang="en-US" sz="3600" dirty="0" smtClean="0">
                <a:solidFill>
                  <a:schemeClr val="accent5">
                    <a:lumMod val="75000"/>
                  </a:schemeClr>
                </a:solidFill>
                <a:cs typeface="+mn-cs"/>
              </a:rPr>
              <a:t> @IBM</a:t>
            </a:r>
            <a:endParaRPr lang="en-US" sz="3600" dirty="0">
              <a:solidFill>
                <a:schemeClr val="accent5">
                  <a:lumMod val="75000"/>
                </a:schemeClr>
              </a:solidFill>
              <a:cs typeface="+mn-cs"/>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Internships and other opportunities </a:t>
            </a:r>
            <a:r>
              <a:rPr lang="en-US" dirty="0" smtClean="0">
                <a:solidFill>
                  <a:schemeClr val="accent5">
                    <a:lumMod val="75000"/>
                  </a:schemeClr>
                </a:solidFill>
              </a:rPr>
              <a:t>@IBM</a:t>
            </a:r>
            <a:endParaRPr lang="en-US" dirty="0">
              <a:solidFill>
                <a:schemeClr val="accent5">
                  <a:lumMod val="75000"/>
                </a:schemeClr>
              </a:solidFill>
            </a:endParaRPr>
          </a:p>
        </p:txBody>
      </p:sp>
      <p:sp>
        <p:nvSpPr>
          <p:cNvPr id="3" name="TextBox 2"/>
          <p:cNvSpPr txBox="1"/>
          <p:nvPr/>
        </p:nvSpPr>
        <p:spPr>
          <a:xfrm>
            <a:off x="418505" y="1810915"/>
            <a:ext cx="8111884" cy="1200329"/>
          </a:xfrm>
          <a:prstGeom prst="rect">
            <a:avLst/>
          </a:prstGeom>
          <a:noFill/>
        </p:spPr>
        <p:txBody>
          <a:bodyPr wrap="square" rtlCol="0">
            <a:spAutoFit/>
          </a:bodyPr>
          <a:lstStyle/>
          <a:p>
            <a:pPr>
              <a:buFont typeface="Arial" pitchFamily="34" charset="0"/>
              <a:buChar char="•"/>
            </a:pPr>
            <a:r>
              <a:rPr lang="en-US" dirty="0" smtClean="0"/>
              <a:t> Visit </a:t>
            </a:r>
            <a:r>
              <a:rPr lang="en-US" dirty="0" smtClean="0">
                <a:hlinkClick r:id="rId2"/>
              </a:rPr>
              <a:t>http://www.ibmcampusus.com/</a:t>
            </a:r>
            <a:r>
              <a:rPr lang="en-US" dirty="0" smtClean="0"/>
              <a:t> and click on Intern and Co-Op Opportunities.</a:t>
            </a:r>
          </a:p>
          <a:p>
            <a:pPr>
              <a:buFont typeface="Arial" pitchFamily="34" charset="0"/>
              <a:buChar char="•"/>
            </a:pPr>
            <a:r>
              <a:rPr lang="en-US" dirty="0" smtClean="0">
                <a:hlinkClick r:id="rId2"/>
              </a:rPr>
              <a:t>http://www.ibmcampusus.com/</a:t>
            </a:r>
            <a:r>
              <a:rPr lang="en-US" dirty="0" smtClean="0"/>
              <a:t> is also a great place to search for jobs!</a:t>
            </a:r>
          </a:p>
          <a:p>
            <a:endParaRPr lang="en-US"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8CC4"/>
                </a:solidFill>
              </a:rPr>
              <a:t>Extreme Blue 12-week internship</a:t>
            </a:r>
            <a:br>
              <a:rPr lang="en-US" dirty="0" smtClean="0">
                <a:solidFill>
                  <a:srgbClr val="008CC4"/>
                </a:solidFill>
              </a:rPr>
            </a:br>
            <a:r>
              <a:rPr lang="en-US" dirty="0" smtClean="0"/>
              <a:t> </a:t>
            </a:r>
            <a:r>
              <a:rPr lang="en-US" dirty="0" smtClean="0">
                <a:hlinkClick r:id="rId2"/>
              </a:rPr>
              <a:t>http://www-01.ibm.com/employment/us/extremeblue/index.html</a:t>
            </a:r>
            <a:r>
              <a:rPr lang="en-US" dirty="0" smtClean="0"/>
              <a:t>  </a:t>
            </a:r>
            <a:endParaRPr lang="en-US" dirty="0"/>
          </a:p>
        </p:txBody>
      </p:sp>
      <p:pic>
        <p:nvPicPr>
          <p:cNvPr id="5" name="Picture 4" descr="IBM_EB_graphic_620x525.jpg"/>
          <p:cNvPicPr>
            <a:picLocks noChangeAspect="1"/>
          </p:cNvPicPr>
          <p:nvPr/>
        </p:nvPicPr>
        <p:blipFill>
          <a:blip r:embed="rId3"/>
          <a:stretch>
            <a:fillRect/>
          </a:stretch>
        </p:blipFill>
        <p:spPr>
          <a:xfrm>
            <a:off x="1547061" y="1494177"/>
            <a:ext cx="5905500" cy="500062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Ph.D. Fellowships and other awards </a:t>
            </a:r>
            <a:r>
              <a:rPr lang="en-US" dirty="0" smtClean="0">
                <a:solidFill>
                  <a:schemeClr val="accent5">
                    <a:lumMod val="75000"/>
                  </a:schemeClr>
                </a:solidFill>
              </a:rPr>
              <a:t>@IBM</a:t>
            </a:r>
            <a:br>
              <a:rPr lang="en-US" dirty="0" smtClean="0">
                <a:solidFill>
                  <a:schemeClr val="accent5">
                    <a:lumMod val="75000"/>
                  </a:schemeClr>
                </a:solidFill>
              </a:rPr>
            </a:br>
            <a:r>
              <a:rPr lang="en-US" dirty="0" smtClean="0">
                <a:solidFill>
                  <a:schemeClr val="accent5">
                    <a:lumMod val="75000"/>
                  </a:schemeClr>
                </a:solidFill>
              </a:rPr>
              <a:t>http://www.research.ibm.com/university/awards/phdfellowship.shtml</a:t>
            </a:r>
            <a:endParaRPr lang="en-US" dirty="0">
              <a:solidFill>
                <a:schemeClr val="accent5">
                  <a:lumMod val="75000"/>
                </a:schemeClr>
              </a:solidFill>
            </a:endParaRPr>
          </a:p>
        </p:txBody>
      </p:sp>
      <p:pic>
        <p:nvPicPr>
          <p:cNvPr id="103426" name="Picture 2"/>
          <p:cNvPicPr>
            <a:picLocks noChangeAspect="1" noChangeArrowheads="1"/>
          </p:cNvPicPr>
          <p:nvPr/>
        </p:nvPicPr>
        <p:blipFill>
          <a:blip r:embed="rId2"/>
          <a:srcRect/>
          <a:stretch>
            <a:fillRect/>
          </a:stretch>
        </p:blipFill>
        <p:spPr bwMode="auto">
          <a:xfrm>
            <a:off x="222426" y="1618711"/>
            <a:ext cx="8714346" cy="4218084"/>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7" name="Picture 4" descr="5300_IBM_Black"/>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11550" y="3009900"/>
            <a:ext cx="222091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4"/>
          <p:cNvSpPr txBox="1">
            <a:spLocks noChangeArrowheads="1"/>
          </p:cNvSpPr>
          <p:nvPr/>
        </p:nvSpPr>
        <p:spPr bwMode="auto">
          <a:xfrm>
            <a:off x="280988" y="869950"/>
            <a:ext cx="8596312" cy="5494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a:spAutoFit/>
          </a:bodyPr>
          <a:lstStyle>
            <a:lvl1pPr>
              <a:defRPr>
                <a:solidFill>
                  <a:schemeClr val="tx1"/>
                </a:solidFill>
                <a:latin typeface="Arial" charset="0"/>
                <a:ea typeface="ＭＳ Ｐゴシック" charset="0"/>
              </a:defRPr>
            </a:lvl1pPr>
            <a:lvl2pPr marL="233363" indent="-119063">
              <a:defRPr>
                <a:solidFill>
                  <a:schemeClr val="tx1"/>
                </a:solidFill>
                <a:latin typeface="Arial" charset="0"/>
                <a:ea typeface="ＭＳ Ｐゴシック" charset="0"/>
              </a:defRPr>
            </a:lvl2pPr>
            <a:lvl3pPr marL="1719263">
              <a:defRPr>
                <a:solidFill>
                  <a:schemeClr val="tx1"/>
                </a:solidFill>
                <a:latin typeface="Arial" charset="0"/>
                <a:ea typeface="ＭＳ Ｐゴシック" charset="0"/>
              </a:defRPr>
            </a:lvl3pPr>
            <a:lvl4pPr marL="1833563">
              <a:defRPr>
                <a:solidFill>
                  <a:schemeClr val="tx1"/>
                </a:solidFill>
                <a:latin typeface="Arial" charset="0"/>
                <a:ea typeface="ＭＳ Ｐゴシック" charset="0"/>
              </a:defRPr>
            </a:lvl4pPr>
            <a:lvl5pPr marL="1947863">
              <a:defRPr>
                <a:solidFill>
                  <a:schemeClr val="tx1"/>
                </a:solidFill>
                <a:latin typeface="Arial" charset="0"/>
                <a:ea typeface="ＭＳ Ｐゴシック" charset="0"/>
              </a:defRPr>
            </a:lvl5pPr>
            <a:lvl6pPr marL="2405063" fontAlgn="base">
              <a:spcBef>
                <a:spcPct val="0"/>
              </a:spcBef>
              <a:spcAft>
                <a:spcPct val="0"/>
              </a:spcAft>
              <a:defRPr>
                <a:solidFill>
                  <a:schemeClr val="tx1"/>
                </a:solidFill>
                <a:latin typeface="Arial" charset="0"/>
                <a:ea typeface="ＭＳ Ｐゴシック" charset="0"/>
              </a:defRPr>
            </a:lvl6pPr>
            <a:lvl7pPr marL="2862263" fontAlgn="base">
              <a:spcBef>
                <a:spcPct val="0"/>
              </a:spcBef>
              <a:spcAft>
                <a:spcPct val="0"/>
              </a:spcAft>
              <a:defRPr>
                <a:solidFill>
                  <a:schemeClr val="tx1"/>
                </a:solidFill>
                <a:latin typeface="Arial" charset="0"/>
                <a:ea typeface="ＭＳ Ｐゴシック" charset="0"/>
              </a:defRPr>
            </a:lvl7pPr>
            <a:lvl8pPr marL="3319463" fontAlgn="base">
              <a:spcBef>
                <a:spcPct val="0"/>
              </a:spcBef>
              <a:spcAft>
                <a:spcPct val="0"/>
              </a:spcAft>
              <a:defRPr>
                <a:solidFill>
                  <a:schemeClr val="tx1"/>
                </a:solidFill>
                <a:latin typeface="Arial" charset="0"/>
                <a:ea typeface="ＭＳ Ｐゴシック" charset="0"/>
              </a:defRPr>
            </a:lvl8pPr>
            <a:lvl9pPr marL="3776663" fontAlgn="base">
              <a:spcBef>
                <a:spcPct val="0"/>
              </a:spcBef>
              <a:spcAft>
                <a:spcPct val="0"/>
              </a:spcAft>
              <a:defRPr>
                <a:solidFill>
                  <a:schemeClr val="tx1"/>
                </a:solidFill>
                <a:latin typeface="Arial" charset="0"/>
                <a:ea typeface="ＭＳ Ｐゴシック" charset="0"/>
              </a:defRPr>
            </a:lvl9pPr>
          </a:lstStyle>
          <a:p>
            <a:pPr>
              <a:defRPr/>
            </a:pPr>
            <a:r>
              <a:rPr lang="en-US" sz="800" b="1" dirty="0" smtClean="0">
                <a:solidFill>
                  <a:srgbClr val="000000"/>
                </a:solidFill>
                <a:cs typeface="+mn-cs"/>
              </a:rPr>
              <a:t>Legal Disclaimer</a:t>
            </a:r>
          </a:p>
          <a:p>
            <a:pPr>
              <a:defRPr/>
            </a:pPr>
            <a:endParaRPr lang="en-US" sz="800" b="1" dirty="0" smtClean="0">
              <a:solidFill>
                <a:srgbClr val="000000"/>
              </a:solidFill>
              <a:cs typeface="+mn-cs"/>
            </a:endParaRPr>
          </a:p>
          <a:p>
            <a:pPr lvl="1">
              <a:buFontTx/>
              <a:buChar char="•"/>
              <a:defRPr/>
            </a:pPr>
            <a:r>
              <a:rPr lang="en-US" sz="800" dirty="0" smtClean="0">
                <a:solidFill>
                  <a:srgbClr val="000000"/>
                </a:solidFill>
                <a:cs typeface="+mn-cs"/>
              </a:rPr>
              <a:t>© IBM Corporation 2015. All Rights Reserved.</a:t>
            </a:r>
          </a:p>
          <a:p>
            <a:pPr lvl="1">
              <a:buFontTx/>
              <a:buChar char="•"/>
              <a:defRPr/>
            </a:pPr>
            <a:r>
              <a:rPr lang="en-US" sz="800" dirty="0" smtClean="0">
                <a:solidFill>
                  <a:srgbClr val="000000"/>
                </a:solidFill>
                <a:cs typeface="+mn-c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800" dirty="0" smtClean="0">
                <a:solidFill>
                  <a:srgbClr val="000000"/>
                </a:solidFill>
                <a:latin typeface="Arial"/>
                <a:cs typeface="+mn-cs"/>
              </a:rPr>
              <a:t>’</a:t>
            </a:r>
            <a:r>
              <a:rPr lang="en-US" sz="800" dirty="0" smtClean="0">
                <a:solidFill>
                  <a:srgbClr val="000000"/>
                </a:solidFill>
                <a:cs typeface="+mn-cs"/>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lvl="1">
              <a:buFontTx/>
              <a:buChar char="•"/>
              <a:defRPr/>
            </a:pPr>
            <a:r>
              <a:rPr lang="en-US" sz="800" dirty="0" smtClean="0">
                <a:solidFill>
                  <a:srgbClr val="000000"/>
                </a:solidFill>
                <a:cs typeface="+mn-cs"/>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800" dirty="0" smtClean="0">
                <a:solidFill>
                  <a:srgbClr val="000000"/>
                </a:solidFill>
                <a:latin typeface="Arial"/>
                <a:cs typeface="+mn-cs"/>
              </a:rPr>
              <a:t>’</a:t>
            </a:r>
            <a:r>
              <a:rPr lang="en-US" sz="800" dirty="0" smtClean="0">
                <a:solidFill>
                  <a:srgbClr val="000000"/>
                </a:solidFill>
                <a:cs typeface="+mn-cs"/>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lvl="1">
              <a:buFontTx/>
              <a:buChar char="•"/>
              <a:defRPr/>
            </a:pPr>
            <a:r>
              <a:rPr lang="en-US" sz="800" dirty="0" smtClean="0">
                <a:solidFill>
                  <a:srgbClr val="000000"/>
                </a:solidFill>
                <a:cs typeface="+mn-cs"/>
              </a:rPr>
              <a:t>If the text contains performance statistics or references to benchmarks, insert the following language; otherwise delete:</a:t>
            </a:r>
            <a:br>
              <a:rPr lang="en-US" sz="800" dirty="0" smtClean="0">
                <a:solidFill>
                  <a:srgbClr val="000000"/>
                </a:solidFill>
                <a:cs typeface="+mn-cs"/>
              </a:rPr>
            </a:br>
            <a:r>
              <a:rPr lang="en-US" sz="800" dirty="0" smtClean="0">
                <a:solidFill>
                  <a:srgbClr val="000000"/>
                </a:solidFill>
                <a:cs typeface="+mn-c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lvl="1">
              <a:buFontTx/>
              <a:buChar char="•"/>
              <a:defRPr/>
            </a:pPr>
            <a:r>
              <a:rPr lang="en-US" sz="800" dirty="0" smtClean="0">
                <a:solidFill>
                  <a:srgbClr val="000000"/>
                </a:solidFill>
                <a:cs typeface="+mn-cs"/>
              </a:rPr>
              <a:t>If the text includes any customer examples, please confirm we have prior written approval from such customer and insert the following language; otherwise delete:</a:t>
            </a:r>
            <a:br>
              <a:rPr lang="en-US" sz="800" dirty="0" smtClean="0">
                <a:solidFill>
                  <a:srgbClr val="000000"/>
                </a:solidFill>
                <a:cs typeface="+mn-cs"/>
              </a:rPr>
            </a:br>
            <a:r>
              <a:rPr lang="en-US" sz="800" dirty="0" smtClean="0">
                <a:solidFill>
                  <a:srgbClr val="000000"/>
                </a:solidFill>
                <a:cs typeface="+mn-cs"/>
              </a:rPr>
              <a:t>All customer examples described are presented as illustrations of how those customers have used IBM products and the results they may have achieved.  Actual environmental costs and performance characteristics may vary by customer.</a:t>
            </a:r>
          </a:p>
          <a:p>
            <a:pPr lvl="1">
              <a:buFontTx/>
              <a:buChar char="•"/>
              <a:defRPr/>
            </a:pPr>
            <a:r>
              <a:rPr lang="en-US" sz="800" dirty="0" smtClean="0">
                <a:solidFill>
                  <a:srgbClr val="000000"/>
                </a:solidFill>
                <a:cs typeface="+mn-cs"/>
              </a:rPr>
              <a:t>Please review text for proper trademark attribution of IBM products.  At first use, each product name must be the full name and include appropriate trademark symbols (e.g., IBM Lotus® </a:t>
            </a:r>
            <a:r>
              <a:rPr lang="en-US" sz="800" dirty="0" err="1" smtClean="0">
                <a:solidFill>
                  <a:srgbClr val="000000"/>
                </a:solidFill>
                <a:cs typeface="+mn-cs"/>
              </a:rPr>
              <a:t>Sametime</a:t>
            </a:r>
            <a:r>
              <a:rPr lang="en-US" sz="800" dirty="0" smtClean="0">
                <a:solidFill>
                  <a:srgbClr val="000000"/>
                </a:solidFill>
                <a:cs typeface="+mn-cs"/>
              </a:rPr>
              <a:t>® </a:t>
            </a:r>
            <a:r>
              <a:rPr lang="en-US" sz="800" dirty="0" err="1" smtClean="0">
                <a:solidFill>
                  <a:srgbClr val="000000"/>
                </a:solidFill>
                <a:cs typeface="+mn-cs"/>
              </a:rPr>
              <a:t>Unyte</a:t>
            </a:r>
            <a:r>
              <a:rPr lang="en-US" sz="800" dirty="0" smtClean="0">
                <a:solidFill>
                  <a:srgbClr val="000000"/>
                </a:solidFill>
                <a:cs typeface="+mn-cs"/>
              </a:rPr>
              <a:t>™).  Subsequent references can drop </a:t>
            </a:r>
            <a:r>
              <a:rPr lang="ja-JP" altLang="en-US" sz="800" dirty="0" smtClean="0">
                <a:solidFill>
                  <a:srgbClr val="000000"/>
                </a:solidFill>
                <a:latin typeface="Arial"/>
                <a:cs typeface="+mn-cs"/>
              </a:rPr>
              <a:t>“</a:t>
            </a:r>
            <a:r>
              <a:rPr lang="en-US" sz="800" dirty="0" smtClean="0">
                <a:solidFill>
                  <a:srgbClr val="000000"/>
                </a:solidFill>
                <a:cs typeface="+mn-cs"/>
              </a:rPr>
              <a:t>IBM</a:t>
            </a:r>
            <a:r>
              <a:rPr lang="ja-JP" altLang="en-US" sz="800" dirty="0" smtClean="0">
                <a:solidFill>
                  <a:srgbClr val="000000"/>
                </a:solidFill>
                <a:latin typeface="Arial"/>
                <a:cs typeface="+mn-cs"/>
              </a:rPr>
              <a:t>”</a:t>
            </a:r>
            <a:r>
              <a:rPr lang="en-US" sz="800" dirty="0" smtClean="0">
                <a:solidFill>
                  <a:srgbClr val="000000"/>
                </a:solidFill>
                <a:cs typeface="+mn-cs"/>
              </a:rPr>
              <a:t> but should include the proper branding (e.g., Lotus </a:t>
            </a:r>
            <a:r>
              <a:rPr lang="en-US" sz="800" dirty="0" err="1" smtClean="0">
                <a:solidFill>
                  <a:srgbClr val="000000"/>
                </a:solidFill>
                <a:cs typeface="+mn-cs"/>
              </a:rPr>
              <a:t>Sametime</a:t>
            </a:r>
            <a:r>
              <a:rPr lang="en-US" sz="800" dirty="0" smtClean="0">
                <a:solidFill>
                  <a:srgbClr val="000000"/>
                </a:solidFill>
                <a:cs typeface="+mn-cs"/>
              </a:rPr>
              <a:t> Gateway, or </a:t>
            </a:r>
            <a:r>
              <a:rPr lang="en-US" sz="800" dirty="0" err="1" smtClean="0">
                <a:solidFill>
                  <a:srgbClr val="000000"/>
                </a:solidFill>
                <a:cs typeface="+mn-cs"/>
              </a:rPr>
              <a:t>WebSphere</a:t>
            </a:r>
            <a:r>
              <a:rPr lang="en-US" sz="800" dirty="0" smtClean="0">
                <a:solidFill>
                  <a:srgbClr val="000000"/>
                </a:solidFill>
                <a:cs typeface="+mn-cs"/>
              </a:rPr>
              <a:t> Application Server).  Please refer to </a:t>
            </a:r>
            <a:r>
              <a:rPr lang="en-US" sz="800" dirty="0" smtClean="0">
                <a:solidFill>
                  <a:srgbClr val="000000"/>
                </a:solidFill>
                <a:cs typeface="+mn-cs"/>
                <a:hlinkClick r:id="rId3"/>
              </a:rPr>
              <a:t>http://www.ibm.com/legal/copytrade.shtml</a:t>
            </a:r>
            <a:r>
              <a:rPr lang="en-US" sz="800" dirty="0" smtClean="0">
                <a:solidFill>
                  <a:srgbClr val="000000"/>
                </a:solidFill>
                <a:cs typeface="+mn-cs"/>
              </a:rPr>
              <a:t> for guidance on which trademarks require the ® or ™ symbol.  Do not use abbreviations for IBM product names in your presentation. All product names must be used as adjectives rather than nouns.  Please list all of the trademarks that you use in your presentation as follows; delete any not included in your presentation. IBM, the IBM logo, Lotus, Lotus Notes, Notes, Domino, </a:t>
            </a:r>
            <a:r>
              <a:rPr lang="en-US" sz="800" dirty="0" err="1" smtClean="0">
                <a:solidFill>
                  <a:srgbClr val="000000"/>
                </a:solidFill>
                <a:cs typeface="+mn-cs"/>
              </a:rPr>
              <a:t>Quickr</a:t>
            </a:r>
            <a:r>
              <a:rPr lang="en-US" sz="800" dirty="0" smtClean="0">
                <a:solidFill>
                  <a:srgbClr val="000000"/>
                </a:solidFill>
                <a:cs typeface="+mn-cs"/>
              </a:rPr>
              <a:t>, </a:t>
            </a:r>
            <a:r>
              <a:rPr lang="en-US" sz="800" dirty="0" err="1" smtClean="0">
                <a:solidFill>
                  <a:srgbClr val="000000"/>
                </a:solidFill>
                <a:cs typeface="+mn-cs"/>
              </a:rPr>
              <a:t>Sametime</a:t>
            </a:r>
            <a:r>
              <a:rPr lang="en-US" sz="800" dirty="0" smtClean="0">
                <a:solidFill>
                  <a:srgbClr val="000000"/>
                </a:solidFill>
                <a:cs typeface="+mn-cs"/>
              </a:rPr>
              <a:t>, </a:t>
            </a:r>
            <a:r>
              <a:rPr lang="en-US" sz="800" dirty="0" err="1" smtClean="0">
                <a:solidFill>
                  <a:srgbClr val="000000"/>
                </a:solidFill>
                <a:cs typeface="+mn-cs"/>
              </a:rPr>
              <a:t>WebSphere</a:t>
            </a:r>
            <a:r>
              <a:rPr lang="en-US" sz="800" dirty="0" smtClean="0">
                <a:solidFill>
                  <a:srgbClr val="000000"/>
                </a:solidFill>
                <a:cs typeface="+mn-cs"/>
              </a:rPr>
              <a:t>, UC2,  </a:t>
            </a:r>
            <a:r>
              <a:rPr lang="en-US" sz="800" dirty="0" err="1" smtClean="0">
                <a:solidFill>
                  <a:srgbClr val="000000"/>
                </a:solidFill>
                <a:cs typeface="+mn-cs"/>
              </a:rPr>
              <a:t>PartnerWorld</a:t>
            </a:r>
            <a:r>
              <a:rPr lang="en-US" sz="800" dirty="0" smtClean="0">
                <a:solidFill>
                  <a:srgbClr val="000000"/>
                </a:solidFill>
                <a:cs typeface="+mn-cs"/>
              </a:rPr>
              <a:t> and </a:t>
            </a:r>
            <a:r>
              <a:rPr lang="en-US" sz="800" dirty="0" err="1" smtClean="0">
                <a:solidFill>
                  <a:srgbClr val="000000"/>
                </a:solidFill>
                <a:cs typeface="+mn-cs"/>
              </a:rPr>
              <a:t>Lotusphere</a:t>
            </a:r>
            <a:r>
              <a:rPr lang="en-US" sz="800" dirty="0" smtClean="0">
                <a:solidFill>
                  <a:srgbClr val="000000"/>
                </a:solidFill>
                <a:cs typeface="+mn-cs"/>
              </a:rPr>
              <a:t> are trademarks of International Business Machines Corporation in the United States, other countries, or both.   </a:t>
            </a:r>
            <a:r>
              <a:rPr lang="en-US" sz="800" dirty="0" err="1" smtClean="0">
                <a:solidFill>
                  <a:srgbClr val="000000"/>
                </a:solidFill>
                <a:cs typeface="+mn-cs"/>
              </a:rPr>
              <a:t>Unyte</a:t>
            </a:r>
            <a:r>
              <a:rPr lang="en-US" sz="800" dirty="0" smtClean="0">
                <a:solidFill>
                  <a:srgbClr val="000000"/>
                </a:solidFill>
                <a:cs typeface="+mn-cs"/>
              </a:rPr>
              <a:t> is a trademark of </a:t>
            </a:r>
            <a:r>
              <a:rPr lang="en-US" sz="800" dirty="0" err="1" smtClean="0">
                <a:solidFill>
                  <a:srgbClr val="000000"/>
                </a:solidFill>
                <a:cs typeface="+mn-cs"/>
              </a:rPr>
              <a:t>WebDialogs</a:t>
            </a:r>
            <a:r>
              <a:rPr lang="en-US" sz="800" dirty="0" smtClean="0">
                <a:solidFill>
                  <a:srgbClr val="000000"/>
                </a:solidFill>
                <a:cs typeface="+mn-cs"/>
              </a:rPr>
              <a:t>, Inc., in the United States, other countries, or both.</a:t>
            </a:r>
          </a:p>
          <a:p>
            <a:pPr lvl="1">
              <a:buFontTx/>
              <a:buChar char="•"/>
              <a:defRPr/>
            </a:pPr>
            <a:r>
              <a:rPr lang="en-US" sz="800" dirty="0" smtClean="0">
                <a:solidFill>
                  <a:srgbClr val="000000"/>
                </a:solidFill>
                <a:cs typeface="+mn-cs"/>
              </a:rPr>
              <a:t>If you reference Adobe® in the text, please mark the first use and include the following; otherwise delete:</a:t>
            </a:r>
            <a:br>
              <a:rPr lang="en-US" sz="800" dirty="0" smtClean="0">
                <a:solidFill>
                  <a:srgbClr val="000000"/>
                </a:solidFill>
                <a:cs typeface="+mn-cs"/>
              </a:rPr>
            </a:br>
            <a:r>
              <a:rPr lang="en-US" sz="800" dirty="0" smtClean="0">
                <a:solidFill>
                  <a:srgbClr val="000000"/>
                </a:solidFill>
                <a:cs typeface="+mn-cs"/>
              </a:rPr>
              <a:t>Adobe, the Adobe logo, PostScript, and the PostScript logo are either registered trademarks or trademarks of Adobe Systems Incorporated in the United States, and/or other countries.</a:t>
            </a:r>
          </a:p>
          <a:p>
            <a:pPr lvl="1">
              <a:buFontTx/>
              <a:buChar char="•"/>
              <a:defRPr/>
            </a:pPr>
            <a:r>
              <a:rPr lang="en-US" sz="800" dirty="0" smtClean="0">
                <a:solidFill>
                  <a:srgbClr val="000000"/>
                </a:solidFill>
                <a:cs typeface="+mn-cs"/>
              </a:rPr>
              <a:t>If you reference Java™ in the text, please mark the first use and include the following; otherwise delete:</a:t>
            </a:r>
            <a:br>
              <a:rPr lang="en-US" sz="800" dirty="0" smtClean="0">
                <a:solidFill>
                  <a:srgbClr val="000000"/>
                </a:solidFill>
                <a:cs typeface="+mn-cs"/>
              </a:rPr>
            </a:br>
            <a:r>
              <a:rPr lang="en-US" sz="800" dirty="0" smtClean="0">
                <a:solidFill>
                  <a:srgbClr val="000000"/>
                </a:solidFill>
                <a:cs typeface="+mn-cs"/>
              </a:rPr>
              <a:t>Java and all Java-based trademarks are trademarks of Sun Microsystems, Inc. in the United States, other countries, or both.</a:t>
            </a:r>
          </a:p>
          <a:p>
            <a:pPr lvl="1">
              <a:buFontTx/>
              <a:buChar char="•"/>
              <a:defRPr/>
            </a:pPr>
            <a:r>
              <a:rPr lang="en-US" sz="800" dirty="0" smtClean="0">
                <a:solidFill>
                  <a:srgbClr val="000000"/>
                </a:solidFill>
                <a:cs typeface="+mn-cs"/>
              </a:rPr>
              <a:t>If you reference Microsoft® and/or Windows® in the text, please mark the first use and include the following, as applicable; otherwise delete:</a:t>
            </a:r>
            <a:br>
              <a:rPr lang="en-US" sz="800" dirty="0" smtClean="0">
                <a:solidFill>
                  <a:srgbClr val="000000"/>
                </a:solidFill>
                <a:cs typeface="+mn-cs"/>
              </a:rPr>
            </a:br>
            <a:r>
              <a:rPr lang="en-US" sz="800" dirty="0" smtClean="0">
                <a:solidFill>
                  <a:srgbClr val="000000"/>
                </a:solidFill>
                <a:cs typeface="+mn-cs"/>
              </a:rPr>
              <a:t>Microsoft and Windows are trademarks of Microsoft Corporation in the United States, other countries, or both.</a:t>
            </a:r>
          </a:p>
          <a:p>
            <a:pPr lvl="1">
              <a:buFontTx/>
              <a:buChar char="•"/>
              <a:defRPr/>
            </a:pPr>
            <a:r>
              <a:rPr lang="en-US" sz="800" dirty="0" smtClean="0">
                <a:solidFill>
                  <a:srgbClr val="000000"/>
                </a:solidFill>
                <a:cs typeface="+mn-cs"/>
              </a:rPr>
              <a:t>If you reference Intel® and/or any of the following Intel products in the text, please mark the first use and include those that you use as follows; otherwise delete:</a:t>
            </a:r>
            <a:br>
              <a:rPr lang="en-US" sz="800" dirty="0" smtClean="0">
                <a:solidFill>
                  <a:srgbClr val="000000"/>
                </a:solidFill>
                <a:cs typeface="+mn-cs"/>
              </a:rPr>
            </a:br>
            <a:r>
              <a:rPr lang="en-US" sz="800" dirty="0" smtClean="0">
                <a:solidFill>
                  <a:srgbClr val="000000"/>
                </a:solidFill>
                <a:cs typeface="+mn-cs"/>
              </a:rPr>
              <a:t>Intel, Intel Centrino, Celeron, Intel Xeon, Intel </a:t>
            </a:r>
            <a:r>
              <a:rPr lang="en-US" sz="800" dirty="0" err="1" smtClean="0">
                <a:solidFill>
                  <a:srgbClr val="000000"/>
                </a:solidFill>
                <a:cs typeface="+mn-cs"/>
              </a:rPr>
              <a:t>SpeedStep</a:t>
            </a:r>
            <a:r>
              <a:rPr lang="en-US" sz="800" dirty="0" smtClean="0">
                <a:solidFill>
                  <a:srgbClr val="000000"/>
                </a:solidFill>
                <a:cs typeface="+mn-cs"/>
              </a:rPr>
              <a:t>, Itanium, and Pentium are trademarks or registered trademarks of Intel Corporation or its subsidiaries in the United States and other countries.</a:t>
            </a:r>
          </a:p>
          <a:p>
            <a:pPr lvl="1">
              <a:buFontTx/>
              <a:buChar char="•"/>
              <a:defRPr/>
            </a:pPr>
            <a:r>
              <a:rPr lang="en-US" sz="800" dirty="0" smtClean="0">
                <a:solidFill>
                  <a:srgbClr val="000000"/>
                </a:solidFill>
                <a:cs typeface="+mn-cs"/>
              </a:rPr>
              <a:t>If you reference UNIX® in the text, please mark the first use and include the following; otherwise delete:</a:t>
            </a:r>
            <a:br>
              <a:rPr lang="en-US" sz="800" dirty="0" smtClean="0">
                <a:solidFill>
                  <a:srgbClr val="000000"/>
                </a:solidFill>
                <a:cs typeface="+mn-cs"/>
              </a:rPr>
            </a:br>
            <a:r>
              <a:rPr lang="en-US" sz="800" dirty="0" smtClean="0">
                <a:solidFill>
                  <a:srgbClr val="000000"/>
                </a:solidFill>
                <a:cs typeface="+mn-cs"/>
              </a:rPr>
              <a:t>UNIX is a registered trademark of The Open Group in the United States and other countries.</a:t>
            </a:r>
          </a:p>
          <a:p>
            <a:pPr lvl="1">
              <a:buFontTx/>
              <a:buChar char="•"/>
              <a:defRPr/>
            </a:pPr>
            <a:r>
              <a:rPr lang="en-US" sz="800" dirty="0" smtClean="0">
                <a:solidFill>
                  <a:srgbClr val="000000"/>
                </a:solidFill>
                <a:cs typeface="+mn-cs"/>
              </a:rPr>
              <a:t>If you reference Linux® in your presentation, please mark the first use and include the following; otherwise delete:</a:t>
            </a:r>
            <a:br>
              <a:rPr lang="en-US" sz="800" dirty="0" smtClean="0">
                <a:solidFill>
                  <a:srgbClr val="000000"/>
                </a:solidFill>
                <a:cs typeface="+mn-cs"/>
              </a:rPr>
            </a:br>
            <a:r>
              <a:rPr lang="en-US" sz="800" dirty="0" smtClean="0">
                <a:solidFill>
                  <a:srgbClr val="000000"/>
                </a:solidFill>
                <a:cs typeface="+mn-cs"/>
              </a:rPr>
              <a:t>Linux is a registered trademark of Linus Torvalds in the United States, other countries, or both. Other company, product, or service names may be trademarks or service marks of others.</a:t>
            </a:r>
          </a:p>
          <a:p>
            <a:pPr lvl="1">
              <a:buFontTx/>
              <a:buChar char="•"/>
              <a:defRPr/>
            </a:pPr>
            <a:r>
              <a:rPr lang="en-US" sz="800" dirty="0" smtClean="0">
                <a:solidFill>
                  <a:srgbClr val="000000"/>
                </a:solidFill>
                <a:cs typeface="+mn-cs"/>
              </a:rPr>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a:p>
            <a:pPr lvl="1">
              <a:spcBef>
                <a:spcPct val="20000"/>
              </a:spcBef>
              <a:buFontTx/>
              <a:buChar char="•"/>
              <a:defRPr/>
            </a:pPr>
            <a:endParaRPr lang="en-US" sz="800" dirty="0" smtClean="0">
              <a:solidFill>
                <a:srgbClr val="000000"/>
              </a:solidFill>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1" name="Rectangle 4"/>
          <p:cNvSpPr>
            <a:spLocks noGrp="1" noChangeArrowheads="1"/>
          </p:cNvSpPr>
          <p:nvPr>
            <p:ph type="title"/>
          </p:nvPr>
        </p:nvSpPr>
        <p:spPr/>
        <p:txBody>
          <a:bodyPr/>
          <a:lstStyle/>
          <a:p>
            <a:pPr eaLnBrk="1" hangingPunct="1"/>
            <a:r>
              <a:rPr lang="en-US" altLang="en-US" dirty="0" smtClean="0"/>
              <a:t>A </a:t>
            </a:r>
            <a:r>
              <a:rPr lang="en-US" altLang="en-US" i="1" dirty="0" smtClean="0"/>
              <a:t>small sample </a:t>
            </a:r>
            <a:r>
              <a:rPr lang="en-US" altLang="en-US" dirty="0" smtClean="0"/>
              <a:t>of IBM Fellows</a:t>
            </a:r>
          </a:p>
        </p:txBody>
      </p:sp>
      <p:sp>
        <p:nvSpPr>
          <p:cNvPr id="490502" name="Freeform 37"/>
          <p:cNvSpPr>
            <a:spLocks noChangeAspect="1"/>
          </p:cNvSpPr>
          <p:nvPr/>
        </p:nvSpPr>
        <p:spPr bwMode="gray">
          <a:xfrm rot="872276">
            <a:off x="4572000" y="2909888"/>
            <a:ext cx="1100138" cy="1971675"/>
          </a:xfrm>
          <a:custGeom>
            <a:avLst/>
            <a:gdLst>
              <a:gd name="T0" fmla="*/ 2147483647 w 443"/>
              <a:gd name="T1" fmla="*/ 2147483647 h 828"/>
              <a:gd name="T2" fmla="*/ 2147483647 w 443"/>
              <a:gd name="T3" fmla="*/ 2147483647 h 828"/>
              <a:gd name="T4" fmla="*/ 2147483647 w 443"/>
              <a:gd name="T5" fmla="*/ 2147483647 h 828"/>
              <a:gd name="T6" fmla="*/ 2147483647 w 443"/>
              <a:gd name="T7" fmla="*/ 2147483647 h 828"/>
              <a:gd name="T8" fmla="*/ 2147483647 w 443"/>
              <a:gd name="T9" fmla="*/ 2147483647 h 828"/>
              <a:gd name="T10" fmla="*/ 2147483647 w 443"/>
              <a:gd name="T11" fmla="*/ 2147483647 h 828"/>
              <a:gd name="T12" fmla="*/ 0 w 443"/>
              <a:gd name="T13" fmla="*/ 2147483647 h 828"/>
              <a:gd name="T14" fmla="*/ 2147483647 w 443"/>
              <a:gd name="T15" fmla="*/ 2147483647 h 828"/>
              <a:gd name="T16" fmla="*/ 2147483647 w 443"/>
              <a:gd name="T17" fmla="*/ 2147483647 h 828"/>
              <a:gd name="T18" fmla="*/ 2147483647 w 443"/>
              <a:gd name="T19" fmla="*/ 2147483647 h 828"/>
              <a:gd name="T20" fmla="*/ 2147483647 w 443"/>
              <a:gd name="T21" fmla="*/ 2147483647 h 828"/>
              <a:gd name="T22" fmla="*/ 2147483647 w 443"/>
              <a:gd name="T23" fmla="*/ 2147483647 h 828"/>
              <a:gd name="T24" fmla="*/ 2147483647 w 443"/>
              <a:gd name="T25" fmla="*/ 2147483647 h 828"/>
              <a:gd name="T26" fmla="*/ 2147483647 w 443"/>
              <a:gd name="T27" fmla="*/ 2147483647 h 828"/>
              <a:gd name="T28" fmla="*/ 2147483647 w 443"/>
              <a:gd name="T29" fmla="*/ 2147483647 h 828"/>
              <a:gd name="T30" fmla="*/ 2147483647 w 443"/>
              <a:gd name="T31" fmla="*/ 2147483647 h 828"/>
              <a:gd name="T32" fmla="*/ 2147483647 w 443"/>
              <a:gd name="T33" fmla="*/ 2147483647 h 828"/>
              <a:gd name="T34" fmla="*/ 2147483647 w 443"/>
              <a:gd name="T35" fmla="*/ 2147483647 h 828"/>
              <a:gd name="T36" fmla="*/ 2147483647 w 443"/>
              <a:gd name="T37" fmla="*/ 2147483647 h 828"/>
              <a:gd name="T38" fmla="*/ 2147483647 w 443"/>
              <a:gd name="T39" fmla="*/ 2147483647 h 828"/>
              <a:gd name="T40" fmla="*/ 2147483647 w 443"/>
              <a:gd name="T41" fmla="*/ 2147483647 h 828"/>
              <a:gd name="T42" fmla="*/ 2147483647 w 443"/>
              <a:gd name="T43" fmla="*/ 2147483647 h 828"/>
              <a:gd name="T44" fmla="*/ 2147483647 w 443"/>
              <a:gd name="T45" fmla="*/ 2147483647 h 828"/>
              <a:gd name="T46" fmla="*/ 2147483647 w 443"/>
              <a:gd name="T47" fmla="*/ 2147483647 h 828"/>
              <a:gd name="T48" fmla="*/ 2147483647 w 443"/>
              <a:gd name="T49" fmla="*/ 2147483647 h 828"/>
              <a:gd name="T50" fmla="*/ 2147483647 w 443"/>
              <a:gd name="T51" fmla="*/ 2147483647 h 828"/>
              <a:gd name="T52" fmla="*/ 2147483647 w 443"/>
              <a:gd name="T53" fmla="*/ 2147483647 h 828"/>
              <a:gd name="T54" fmla="*/ 2147483647 w 443"/>
              <a:gd name="T55" fmla="*/ 2147483647 h 828"/>
              <a:gd name="T56" fmla="*/ 2147483647 w 443"/>
              <a:gd name="T57" fmla="*/ 2147483647 h 828"/>
              <a:gd name="T58" fmla="*/ 2147483647 w 443"/>
              <a:gd name="T59" fmla="*/ 2147483647 h 828"/>
              <a:gd name="T60" fmla="*/ 2147483647 w 443"/>
              <a:gd name="T61" fmla="*/ 2147483647 h 828"/>
              <a:gd name="T62" fmla="*/ 2147483647 w 443"/>
              <a:gd name="T63" fmla="*/ 2147483647 h 828"/>
              <a:gd name="T64" fmla="*/ 2147483647 w 443"/>
              <a:gd name="T65" fmla="*/ 2147483647 h 828"/>
              <a:gd name="T66" fmla="*/ 2147483647 w 443"/>
              <a:gd name="T67" fmla="*/ 2147483647 h 828"/>
              <a:gd name="T68" fmla="*/ 2147483647 w 443"/>
              <a:gd name="T69" fmla="*/ 2147483647 h 828"/>
              <a:gd name="T70" fmla="*/ 2147483647 w 443"/>
              <a:gd name="T71" fmla="*/ 2147483647 h 828"/>
              <a:gd name="T72" fmla="*/ 2147483647 w 443"/>
              <a:gd name="T73" fmla="*/ 2147483647 h 828"/>
              <a:gd name="T74" fmla="*/ 2147483647 w 443"/>
              <a:gd name="T75" fmla="*/ 2147483647 h 828"/>
              <a:gd name="T76" fmla="*/ 2147483647 w 443"/>
              <a:gd name="T77" fmla="*/ 2147483647 h 828"/>
              <a:gd name="T78" fmla="*/ 2147483647 w 443"/>
              <a:gd name="T79" fmla="*/ 2147483647 h 828"/>
              <a:gd name="T80" fmla="*/ 2147483647 w 443"/>
              <a:gd name="T81" fmla="*/ 2147483647 h 828"/>
              <a:gd name="T82" fmla="*/ 2147483647 w 443"/>
              <a:gd name="T83" fmla="*/ 2147483647 h 828"/>
              <a:gd name="T84" fmla="*/ 2147483647 w 443"/>
              <a:gd name="T85" fmla="*/ 2147483647 h 828"/>
              <a:gd name="T86" fmla="*/ 2147483647 w 443"/>
              <a:gd name="T87" fmla="*/ 2147483647 h 828"/>
              <a:gd name="T88" fmla="*/ 2147483647 w 443"/>
              <a:gd name="T89" fmla="*/ 2147483647 h 828"/>
              <a:gd name="T90" fmla="*/ 2147483647 w 443"/>
              <a:gd name="T91" fmla="*/ 2147483647 h 828"/>
              <a:gd name="T92" fmla="*/ 2147483647 w 443"/>
              <a:gd name="T93" fmla="*/ 2147483647 h 828"/>
              <a:gd name="T94" fmla="*/ 2147483647 w 443"/>
              <a:gd name="T95" fmla="*/ 2147483647 h 828"/>
              <a:gd name="T96" fmla="*/ 2147483647 w 443"/>
              <a:gd name="T97" fmla="*/ 2147483647 h 828"/>
              <a:gd name="T98" fmla="*/ 2147483647 w 443"/>
              <a:gd name="T99" fmla="*/ 2147483647 h 828"/>
              <a:gd name="T100" fmla="*/ 2147483647 w 443"/>
              <a:gd name="T101" fmla="*/ 2147483647 h 828"/>
              <a:gd name="T102" fmla="*/ 2147483647 w 443"/>
              <a:gd name="T103" fmla="*/ 2147483647 h 828"/>
              <a:gd name="T104" fmla="*/ 2147483647 w 443"/>
              <a:gd name="T105" fmla="*/ 2147483647 h 828"/>
              <a:gd name="T106" fmla="*/ 2147483647 w 443"/>
              <a:gd name="T107" fmla="*/ 2147483647 h 828"/>
              <a:gd name="T108" fmla="*/ 2147483647 w 443"/>
              <a:gd name="T109" fmla="*/ 2147483647 h 828"/>
              <a:gd name="T110" fmla="*/ 2147483647 w 443"/>
              <a:gd name="T111" fmla="*/ 2147483647 h 828"/>
              <a:gd name="T112" fmla="*/ 2147483647 w 443"/>
              <a:gd name="T113" fmla="*/ 2147483647 h 828"/>
              <a:gd name="T114" fmla="*/ 2147483647 w 443"/>
              <a:gd name="T115" fmla="*/ 2147483647 h 828"/>
              <a:gd name="T116" fmla="*/ 2147483647 w 443"/>
              <a:gd name="T117" fmla="*/ 2147483647 h 828"/>
              <a:gd name="T118" fmla="*/ 2147483647 w 443"/>
              <a:gd name="T119" fmla="*/ 2147483647 h 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43"/>
              <a:gd name="T181" fmla="*/ 0 h 828"/>
              <a:gd name="T182" fmla="*/ 443 w 443"/>
              <a:gd name="T183" fmla="*/ 828 h 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43" h="828">
                <a:moveTo>
                  <a:pt x="26" y="714"/>
                </a:moveTo>
                <a:lnTo>
                  <a:pt x="29" y="828"/>
                </a:lnTo>
                <a:lnTo>
                  <a:pt x="59" y="825"/>
                </a:lnTo>
                <a:lnTo>
                  <a:pt x="80" y="776"/>
                </a:lnTo>
                <a:lnTo>
                  <a:pt x="158" y="755"/>
                </a:lnTo>
                <a:lnTo>
                  <a:pt x="224" y="781"/>
                </a:lnTo>
                <a:lnTo>
                  <a:pt x="256" y="761"/>
                </a:lnTo>
                <a:lnTo>
                  <a:pt x="263" y="697"/>
                </a:lnTo>
                <a:lnTo>
                  <a:pt x="311" y="649"/>
                </a:lnTo>
                <a:lnTo>
                  <a:pt x="372" y="647"/>
                </a:lnTo>
                <a:lnTo>
                  <a:pt x="400" y="605"/>
                </a:lnTo>
                <a:lnTo>
                  <a:pt x="371" y="536"/>
                </a:lnTo>
                <a:lnTo>
                  <a:pt x="393" y="469"/>
                </a:lnTo>
                <a:lnTo>
                  <a:pt x="441" y="435"/>
                </a:lnTo>
                <a:lnTo>
                  <a:pt x="443" y="389"/>
                </a:lnTo>
                <a:lnTo>
                  <a:pt x="390" y="362"/>
                </a:lnTo>
                <a:lnTo>
                  <a:pt x="369" y="286"/>
                </a:lnTo>
                <a:lnTo>
                  <a:pt x="395" y="216"/>
                </a:lnTo>
                <a:lnTo>
                  <a:pt x="378" y="189"/>
                </a:lnTo>
                <a:lnTo>
                  <a:pt x="311" y="179"/>
                </a:lnTo>
                <a:lnTo>
                  <a:pt x="267" y="137"/>
                </a:lnTo>
                <a:lnTo>
                  <a:pt x="263" y="69"/>
                </a:lnTo>
                <a:lnTo>
                  <a:pt x="226" y="46"/>
                </a:lnTo>
                <a:lnTo>
                  <a:pt x="163" y="74"/>
                </a:lnTo>
                <a:lnTo>
                  <a:pt x="83" y="51"/>
                </a:lnTo>
                <a:lnTo>
                  <a:pt x="74" y="1"/>
                </a:lnTo>
                <a:lnTo>
                  <a:pt x="25" y="0"/>
                </a:lnTo>
                <a:lnTo>
                  <a:pt x="0" y="52"/>
                </a:lnTo>
                <a:lnTo>
                  <a:pt x="29" y="115"/>
                </a:lnTo>
                <a:lnTo>
                  <a:pt x="30" y="115"/>
                </a:lnTo>
                <a:lnTo>
                  <a:pt x="33" y="115"/>
                </a:lnTo>
                <a:lnTo>
                  <a:pt x="36" y="115"/>
                </a:lnTo>
                <a:lnTo>
                  <a:pt x="41" y="115"/>
                </a:lnTo>
                <a:lnTo>
                  <a:pt x="44" y="115"/>
                </a:lnTo>
                <a:lnTo>
                  <a:pt x="49" y="116"/>
                </a:lnTo>
                <a:lnTo>
                  <a:pt x="55" y="116"/>
                </a:lnTo>
                <a:lnTo>
                  <a:pt x="60" y="116"/>
                </a:lnTo>
                <a:lnTo>
                  <a:pt x="63" y="116"/>
                </a:lnTo>
                <a:lnTo>
                  <a:pt x="67" y="117"/>
                </a:lnTo>
                <a:lnTo>
                  <a:pt x="69" y="117"/>
                </a:lnTo>
                <a:lnTo>
                  <a:pt x="73" y="118"/>
                </a:lnTo>
                <a:lnTo>
                  <a:pt x="77" y="118"/>
                </a:lnTo>
                <a:lnTo>
                  <a:pt x="80" y="119"/>
                </a:lnTo>
                <a:lnTo>
                  <a:pt x="84" y="120"/>
                </a:lnTo>
                <a:lnTo>
                  <a:pt x="87" y="122"/>
                </a:lnTo>
                <a:lnTo>
                  <a:pt x="91" y="122"/>
                </a:lnTo>
                <a:lnTo>
                  <a:pt x="95" y="123"/>
                </a:lnTo>
                <a:lnTo>
                  <a:pt x="99" y="124"/>
                </a:lnTo>
                <a:lnTo>
                  <a:pt x="103" y="125"/>
                </a:lnTo>
                <a:lnTo>
                  <a:pt x="106" y="125"/>
                </a:lnTo>
                <a:lnTo>
                  <a:pt x="111" y="126"/>
                </a:lnTo>
                <a:lnTo>
                  <a:pt x="115" y="128"/>
                </a:lnTo>
                <a:lnTo>
                  <a:pt x="120" y="129"/>
                </a:lnTo>
                <a:lnTo>
                  <a:pt x="123" y="130"/>
                </a:lnTo>
                <a:lnTo>
                  <a:pt x="128" y="132"/>
                </a:lnTo>
                <a:lnTo>
                  <a:pt x="132" y="134"/>
                </a:lnTo>
                <a:lnTo>
                  <a:pt x="136" y="136"/>
                </a:lnTo>
                <a:lnTo>
                  <a:pt x="140" y="137"/>
                </a:lnTo>
                <a:lnTo>
                  <a:pt x="145" y="138"/>
                </a:lnTo>
                <a:lnTo>
                  <a:pt x="150" y="140"/>
                </a:lnTo>
                <a:lnTo>
                  <a:pt x="153" y="142"/>
                </a:lnTo>
                <a:lnTo>
                  <a:pt x="158" y="144"/>
                </a:lnTo>
                <a:lnTo>
                  <a:pt x="163" y="146"/>
                </a:lnTo>
                <a:lnTo>
                  <a:pt x="166" y="148"/>
                </a:lnTo>
                <a:lnTo>
                  <a:pt x="172" y="152"/>
                </a:lnTo>
                <a:lnTo>
                  <a:pt x="176" y="153"/>
                </a:lnTo>
                <a:lnTo>
                  <a:pt x="181" y="155"/>
                </a:lnTo>
                <a:lnTo>
                  <a:pt x="184" y="158"/>
                </a:lnTo>
                <a:lnTo>
                  <a:pt x="189" y="161"/>
                </a:lnTo>
                <a:lnTo>
                  <a:pt x="193" y="162"/>
                </a:lnTo>
                <a:lnTo>
                  <a:pt x="198" y="166"/>
                </a:lnTo>
                <a:lnTo>
                  <a:pt x="201" y="170"/>
                </a:lnTo>
                <a:lnTo>
                  <a:pt x="206" y="173"/>
                </a:lnTo>
                <a:lnTo>
                  <a:pt x="209" y="176"/>
                </a:lnTo>
                <a:lnTo>
                  <a:pt x="214" y="179"/>
                </a:lnTo>
                <a:lnTo>
                  <a:pt x="218" y="183"/>
                </a:lnTo>
                <a:lnTo>
                  <a:pt x="221" y="186"/>
                </a:lnTo>
                <a:lnTo>
                  <a:pt x="225" y="190"/>
                </a:lnTo>
                <a:lnTo>
                  <a:pt x="230" y="193"/>
                </a:lnTo>
                <a:lnTo>
                  <a:pt x="233" y="198"/>
                </a:lnTo>
                <a:lnTo>
                  <a:pt x="238" y="202"/>
                </a:lnTo>
                <a:lnTo>
                  <a:pt x="241" y="205"/>
                </a:lnTo>
                <a:lnTo>
                  <a:pt x="244" y="208"/>
                </a:lnTo>
                <a:lnTo>
                  <a:pt x="247" y="211"/>
                </a:lnTo>
                <a:lnTo>
                  <a:pt x="250" y="214"/>
                </a:lnTo>
                <a:lnTo>
                  <a:pt x="254" y="217"/>
                </a:lnTo>
                <a:lnTo>
                  <a:pt x="256" y="221"/>
                </a:lnTo>
                <a:lnTo>
                  <a:pt x="259" y="225"/>
                </a:lnTo>
                <a:lnTo>
                  <a:pt x="262" y="227"/>
                </a:lnTo>
                <a:lnTo>
                  <a:pt x="265" y="231"/>
                </a:lnTo>
                <a:lnTo>
                  <a:pt x="267" y="234"/>
                </a:lnTo>
                <a:lnTo>
                  <a:pt x="269" y="238"/>
                </a:lnTo>
                <a:lnTo>
                  <a:pt x="272" y="241"/>
                </a:lnTo>
                <a:lnTo>
                  <a:pt x="274" y="245"/>
                </a:lnTo>
                <a:lnTo>
                  <a:pt x="277" y="247"/>
                </a:lnTo>
                <a:lnTo>
                  <a:pt x="279" y="251"/>
                </a:lnTo>
                <a:lnTo>
                  <a:pt x="281" y="255"/>
                </a:lnTo>
                <a:lnTo>
                  <a:pt x="284" y="258"/>
                </a:lnTo>
                <a:lnTo>
                  <a:pt x="286" y="262"/>
                </a:lnTo>
                <a:lnTo>
                  <a:pt x="287" y="265"/>
                </a:lnTo>
                <a:lnTo>
                  <a:pt x="290" y="269"/>
                </a:lnTo>
                <a:lnTo>
                  <a:pt x="292" y="272"/>
                </a:lnTo>
                <a:lnTo>
                  <a:pt x="293" y="276"/>
                </a:lnTo>
                <a:lnTo>
                  <a:pt x="295" y="280"/>
                </a:lnTo>
                <a:lnTo>
                  <a:pt x="297" y="283"/>
                </a:lnTo>
                <a:lnTo>
                  <a:pt x="298" y="287"/>
                </a:lnTo>
                <a:lnTo>
                  <a:pt x="301" y="290"/>
                </a:lnTo>
                <a:lnTo>
                  <a:pt x="302" y="294"/>
                </a:lnTo>
                <a:lnTo>
                  <a:pt x="304" y="298"/>
                </a:lnTo>
                <a:lnTo>
                  <a:pt x="304" y="301"/>
                </a:lnTo>
                <a:lnTo>
                  <a:pt x="307" y="305"/>
                </a:lnTo>
                <a:lnTo>
                  <a:pt x="308" y="308"/>
                </a:lnTo>
                <a:lnTo>
                  <a:pt x="309" y="312"/>
                </a:lnTo>
                <a:lnTo>
                  <a:pt x="310" y="316"/>
                </a:lnTo>
                <a:lnTo>
                  <a:pt x="311" y="319"/>
                </a:lnTo>
                <a:lnTo>
                  <a:pt x="312" y="323"/>
                </a:lnTo>
                <a:lnTo>
                  <a:pt x="314" y="326"/>
                </a:lnTo>
                <a:lnTo>
                  <a:pt x="314" y="330"/>
                </a:lnTo>
                <a:lnTo>
                  <a:pt x="315" y="334"/>
                </a:lnTo>
                <a:lnTo>
                  <a:pt x="316" y="336"/>
                </a:lnTo>
                <a:lnTo>
                  <a:pt x="317" y="341"/>
                </a:lnTo>
                <a:lnTo>
                  <a:pt x="318" y="344"/>
                </a:lnTo>
                <a:lnTo>
                  <a:pt x="318" y="347"/>
                </a:lnTo>
                <a:lnTo>
                  <a:pt x="318" y="350"/>
                </a:lnTo>
                <a:lnTo>
                  <a:pt x="320" y="354"/>
                </a:lnTo>
                <a:lnTo>
                  <a:pt x="321" y="357"/>
                </a:lnTo>
                <a:lnTo>
                  <a:pt x="321" y="361"/>
                </a:lnTo>
                <a:lnTo>
                  <a:pt x="322" y="365"/>
                </a:lnTo>
                <a:lnTo>
                  <a:pt x="323" y="368"/>
                </a:lnTo>
                <a:lnTo>
                  <a:pt x="323" y="371"/>
                </a:lnTo>
                <a:lnTo>
                  <a:pt x="323" y="374"/>
                </a:lnTo>
                <a:lnTo>
                  <a:pt x="324" y="377"/>
                </a:lnTo>
                <a:lnTo>
                  <a:pt x="324" y="380"/>
                </a:lnTo>
                <a:lnTo>
                  <a:pt x="324" y="384"/>
                </a:lnTo>
                <a:lnTo>
                  <a:pt x="326" y="386"/>
                </a:lnTo>
                <a:lnTo>
                  <a:pt x="326" y="390"/>
                </a:lnTo>
                <a:lnTo>
                  <a:pt x="327" y="393"/>
                </a:lnTo>
                <a:lnTo>
                  <a:pt x="327" y="398"/>
                </a:lnTo>
                <a:lnTo>
                  <a:pt x="328" y="405"/>
                </a:lnTo>
                <a:lnTo>
                  <a:pt x="328" y="410"/>
                </a:lnTo>
                <a:lnTo>
                  <a:pt x="328" y="416"/>
                </a:lnTo>
                <a:lnTo>
                  <a:pt x="328" y="418"/>
                </a:lnTo>
                <a:lnTo>
                  <a:pt x="328" y="421"/>
                </a:lnTo>
                <a:lnTo>
                  <a:pt x="328" y="423"/>
                </a:lnTo>
                <a:lnTo>
                  <a:pt x="328" y="428"/>
                </a:lnTo>
                <a:lnTo>
                  <a:pt x="328" y="432"/>
                </a:lnTo>
                <a:lnTo>
                  <a:pt x="327" y="436"/>
                </a:lnTo>
                <a:lnTo>
                  <a:pt x="327" y="441"/>
                </a:lnTo>
                <a:lnTo>
                  <a:pt x="326" y="447"/>
                </a:lnTo>
                <a:lnTo>
                  <a:pt x="324" y="452"/>
                </a:lnTo>
                <a:lnTo>
                  <a:pt x="323" y="458"/>
                </a:lnTo>
                <a:lnTo>
                  <a:pt x="322" y="462"/>
                </a:lnTo>
                <a:lnTo>
                  <a:pt x="322" y="465"/>
                </a:lnTo>
                <a:lnTo>
                  <a:pt x="321" y="469"/>
                </a:lnTo>
                <a:lnTo>
                  <a:pt x="321" y="471"/>
                </a:lnTo>
                <a:lnTo>
                  <a:pt x="320" y="475"/>
                </a:lnTo>
                <a:lnTo>
                  <a:pt x="320" y="478"/>
                </a:lnTo>
                <a:lnTo>
                  <a:pt x="318" y="482"/>
                </a:lnTo>
                <a:lnTo>
                  <a:pt x="318" y="485"/>
                </a:lnTo>
                <a:lnTo>
                  <a:pt x="316" y="489"/>
                </a:lnTo>
                <a:lnTo>
                  <a:pt x="316" y="494"/>
                </a:lnTo>
                <a:lnTo>
                  <a:pt x="315" y="497"/>
                </a:lnTo>
                <a:lnTo>
                  <a:pt x="315" y="501"/>
                </a:lnTo>
                <a:lnTo>
                  <a:pt x="312" y="505"/>
                </a:lnTo>
                <a:lnTo>
                  <a:pt x="311" y="508"/>
                </a:lnTo>
                <a:lnTo>
                  <a:pt x="310" y="512"/>
                </a:lnTo>
                <a:lnTo>
                  <a:pt x="309" y="517"/>
                </a:lnTo>
                <a:lnTo>
                  <a:pt x="307" y="519"/>
                </a:lnTo>
                <a:lnTo>
                  <a:pt x="307" y="524"/>
                </a:lnTo>
                <a:lnTo>
                  <a:pt x="304" y="527"/>
                </a:lnTo>
                <a:lnTo>
                  <a:pt x="303" y="532"/>
                </a:lnTo>
                <a:lnTo>
                  <a:pt x="301" y="536"/>
                </a:lnTo>
                <a:lnTo>
                  <a:pt x="299" y="541"/>
                </a:lnTo>
                <a:lnTo>
                  <a:pt x="297" y="543"/>
                </a:lnTo>
                <a:lnTo>
                  <a:pt x="296" y="548"/>
                </a:lnTo>
                <a:lnTo>
                  <a:pt x="293" y="552"/>
                </a:lnTo>
                <a:lnTo>
                  <a:pt x="292" y="556"/>
                </a:lnTo>
                <a:lnTo>
                  <a:pt x="290" y="560"/>
                </a:lnTo>
                <a:lnTo>
                  <a:pt x="287" y="564"/>
                </a:lnTo>
                <a:lnTo>
                  <a:pt x="285" y="568"/>
                </a:lnTo>
                <a:lnTo>
                  <a:pt x="283" y="572"/>
                </a:lnTo>
                <a:lnTo>
                  <a:pt x="280" y="576"/>
                </a:lnTo>
                <a:lnTo>
                  <a:pt x="278" y="580"/>
                </a:lnTo>
                <a:lnTo>
                  <a:pt x="275" y="584"/>
                </a:lnTo>
                <a:lnTo>
                  <a:pt x="272" y="588"/>
                </a:lnTo>
                <a:lnTo>
                  <a:pt x="269" y="592"/>
                </a:lnTo>
                <a:lnTo>
                  <a:pt x="267" y="596"/>
                </a:lnTo>
                <a:lnTo>
                  <a:pt x="263" y="599"/>
                </a:lnTo>
                <a:lnTo>
                  <a:pt x="261" y="604"/>
                </a:lnTo>
                <a:lnTo>
                  <a:pt x="257" y="606"/>
                </a:lnTo>
                <a:lnTo>
                  <a:pt x="255" y="611"/>
                </a:lnTo>
                <a:lnTo>
                  <a:pt x="251" y="615"/>
                </a:lnTo>
                <a:lnTo>
                  <a:pt x="248" y="617"/>
                </a:lnTo>
                <a:lnTo>
                  <a:pt x="244" y="621"/>
                </a:lnTo>
                <a:lnTo>
                  <a:pt x="241" y="625"/>
                </a:lnTo>
                <a:lnTo>
                  <a:pt x="239" y="625"/>
                </a:lnTo>
                <a:lnTo>
                  <a:pt x="237" y="628"/>
                </a:lnTo>
                <a:lnTo>
                  <a:pt x="235" y="630"/>
                </a:lnTo>
                <a:lnTo>
                  <a:pt x="233" y="631"/>
                </a:lnTo>
                <a:lnTo>
                  <a:pt x="230" y="634"/>
                </a:lnTo>
                <a:lnTo>
                  <a:pt x="227" y="637"/>
                </a:lnTo>
                <a:lnTo>
                  <a:pt x="223" y="640"/>
                </a:lnTo>
                <a:lnTo>
                  <a:pt x="219" y="643"/>
                </a:lnTo>
                <a:lnTo>
                  <a:pt x="214" y="647"/>
                </a:lnTo>
                <a:lnTo>
                  <a:pt x="211" y="652"/>
                </a:lnTo>
                <a:lnTo>
                  <a:pt x="205" y="654"/>
                </a:lnTo>
                <a:lnTo>
                  <a:pt x="199" y="659"/>
                </a:lnTo>
                <a:lnTo>
                  <a:pt x="193" y="663"/>
                </a:lnTo>
                <a:lnTo>
                  <a:pt x="187" y="667"/>
                </a:lnTo>
                <a:lnTo>
                  <a:pt x="183" y="669"/>
                </a:lnTo>
                <a:lnTo>
                  <a:pt x="180" y="671"/>
                </a:lnTo>
                <a:lnTo>
                  <a:pt x="176" y="673"/>
                </a:lnTo>
                <a:lnTo>
                  <a:pt x="174" y="676"/>
                </a:lnTo>
                <a:lnTo>
                  <a:pt x="169" y="677"/>
                </a:lnTo>
                <a:lnTo>
                  <a:pt x="165" y="678"/>
                </a:lnTo>
                <a:lnTo>
                  <a:pt x="162" y="681"/>
                </a:lnTo>
                <a:lnTo>
                  <a:pt x="157" y="683"/>
                </a:lnTo>
                <a:lnTo>
                  <a:pt x="152" y="685"/>
                </a:lnTo>
                <a:lnTo>
                  <a:pt x="148" y="687"/>
                </a:lnTo>
                <a:lnTo>
                  <a:pt x="144" y="689"/>
                </a:lnTo>
                <a:lnTo>
                  <a:pt x="139" y="690"/>
                </a:lnTo>
                <a:lnTo>
                  <a:pt x="134" y="691"/>
                </a:lnTo>
                <a:lnTo>
                  <a:pt x="129" y="694"/>
                </a:lnTo>
                <a:lnTo>
                  <a:pt x="126" y="695"/>
                </a:lnTo>
                <a:lnTo>
                  <a:pt x="121" y="697"/>
                </a:lnTo>
                <a:lnTo>
                  <a:pt x="115" y="698"/>
                </a:lnTo>
                <a:lnTo>
                  <a:pt x="110" y="701"/>
                </a:lnTo>
                <a:lnTo>
                  <a:pt x="104" y="701"/>
                </a:lnTo>
                <a:lnTo>
                  <a:pt x="99" y="703"/>
                </a:lnTo>
                <a:lnTo>
                  <a:pt x="93" y="704"/>
                </a:lnTo>
                <a:lnTo>
                  <a:pt x="89" y="706"/>
                </a:lnTo>
                <a:lnTo>
                  <a:pt x="83" y="707"/>
                </a:lnTo>
                <a:lnTo>
                  <a:pt x="77" y="708"/>
                </a:lnTo>
                <a:lnTo>
                  <a:pt x="71" y="708"/>
                </a:lnTo>
                <a:lnTo>
                  <a:pt x="65" y="709"/>
                </a:lnTo>
                <a:lnTo>
                  <a:pt x="57" y="710"/>
                </a:lnTo>
                <a:lnTo>
                  <a:pt x="53" y="712"/>
                </a:lnTo>
                <a:lnTo>
                  <a:pt x="45" y="712"/>
                </a:lnTo>
                <a:lnTo>
                  <a:pt x="39" y="713"/>
                </a:lnTo>
                <a:lnTo>
                  <a:pt x="32" y="713"/>
                </a:lnTo>
                <a:lnTo>
                  <a:pt x="26" y="714"/>
                </a:lnTo>
                <a:close/>
              </a:path>
            </a:pathLst>
          </a:custGeom>
          <a:solidFill>
            <a:srgbClr val="CED4FE"/>
          </a:solidFill>
          <a:ln w="9525" cap="flat" cmpd="sng">
            <a:noFill/>
            <a:prstDash val="solid"/>
            <a:round/>
            <a:headEnd type="none" w="med" len="med"/>
            <a:tailEnd type="none" w="med" len="med"/>
          </a:ln>
        </p:spPr>
        <p:txBody>
          <a:bodyPr/>
          <a:lstStyle/>
          <a:p>
            <a:endParaRPr lang="en-US"/>
          </a:p>
        </p:txBody>
      </p:sp>
      <p:sp>
        <p:nvSpPr>
          <p:cNvPr id="490503" name="Freeform 38"/>
          <p:cNvSpPr>
            <a:spLocks noChangeAspect="1"/>
          </p:cNvSpPr>
          <p:nvPr/>
        </p:nvSpPr>
        <p:spPr bwMode="gray">
          <a:xfrm rot="872276">
            <a:off x="3657600" y="2671763"/>
            <a:ext cx="1093788" cy="1978025"/>
          </a:xfrm>
          <a:custGeom>
            <a:avLst/>
            <a:gdLst>
              <a:gd name="T0" fmla="*/ 2147483647 w 443"/>
              <a:gd name="T1" fmla="*/ 2147483647 h 830"/>
              <a:gd name="T2" fmla="*/ 2147483647 w 443"/>
              <a:gd name="T3" fmla="*/ 2147483647 h 830"/>
              <a:gd name="T4" fmla="*/ 2147483647 w 443"/>
              <a:gd name="T5" fmla="*/ 2147483647 h 830"/>
              <a:gd name="T6" fmla="*/ 0 w 443"/>
              <a:gd name="T7" fmla="*/ 2147483647 h 830"/>
              <a:gd name="T8" fmla="*/ 0 w 443"/>
              <a:gd name="T9" fmla="*/ 2147483647 h 830"/>
              <a:gd name="T10" fmla="*/ 0 w 443"/>
              <a:gd name="T11" fmla="*/ 2147483647 h 830"/>
              <a:gd name="T12" fmla="*/ 2147483647 w 443"/>
              <a:gd name="T13" fmla="*/ 2147483647 h 830"/>
              <a:gd name="T14" fmla="*/ 2147483647 w 443"/>
              <a:gd name="T15" fmla="*/ 2147483647 h 830"/>
              <a:gd name="T16" fmla="*/ 2147483647 w 443"/>
              <a:gd name="T17" fmla="*/ 2147483647 h 830"/>
              <a:gd name="T18" fmla="*/ 2147483647 w 443"/>
              <a:gd name="T19" fmla="*/ 2147483647 h 830"/>
              <a:gd name="T20" fmla="*/ 2147483647 w 443"/>
              <a:gd name="T21" fmla="*/ 2147483647 h 830"/>
              <a:gd name="T22" fmla="*/ 2147483647 w 443"/>
              <a:gd name="T23" fmla="*/ 2147483647 h 830"/>
              <a:gd name="T24" fmla="*/ 2147483647 w 443"/>
              <a:gd name="T25" fmla="*/ 2147483647 h 830"/>
              <a:gd name="T26" fmla="*/ 2147483647 w 443"/>
              <a:gd name="T27" fmla="*/ 2147483647 h 830"/>
              <a:gd name="T28" fmla="*/ 2147483647 w 443"/>
              <a:gd name="T29" fmla="*/ 2147483647 h 830"/>
              <a:gd name="T30" fmla="*/ 2147483647 w 443"/>
              <a:gd name="T31" fmla="*/ 2147483647 h 830"/>
              <a:gd name="T32" fmla="*/ 2147483647 w 443"/>
              <a:gd name="T33" fmla="*/ 2147483647 h 830"/>
              <a:gd name="T34" fmla="*/ 2147483647 w 443"/>
              <a:gd name="T35" fmla="*/ 2147483647 h 830"/>
              <a:gd name="T36" fmla="*/ 2147483647 w 443"/>
              <a:gd name="T37" fmla="*/ 2147483647 h 830"/>
              <a:gd name="T38" fmla="*/ 2147483647 w 443"/>
              <a:gd name="T39" fmla="*/ 2147483647 h 830"/>
              <a:gd name="T40" fmla="*/ 2147483647 w 443"/>
              <a:gd name="T41" fmla="*/ 2147483647 h 830"/>
              <a:gd name="T42" fmla="*/ 2147483647 w 443"/>
              <a:gd name="T43" fmla="*/ 2147483647 h 830"/>
              <a:gd name="T44" fmla="*/ 2147483647 w 443"/>
              <a:gd name="T45" fmla="*/ 2147483647 h 830"/>
              <a:gd name="T46" fmla="*/ 2147483647 w 443"/>
              <a:gd name="T47" fmla="*/ 2147483647 h 830"/>
              <a:gd name="T48" fmla="*/ 2147483647 w 443"/>
              <a:gd name="T49" fmla="*/ 2147483647 h 830"/>
              <a:gd name="T50" fmla="*/ 2147483647 w 443"/>
              <a:gd name="T51" fmla="*/ 2147483647 h 830"/>
              <a:gd name="T52" fmla="*/ 2147483647 w 443"/>
              <a:gd name="T53" fmla="*/ 2147483647 h 830"/>
              <a:gd name="T54" fmla="*/ 2147483647 w 443"/>
              <a:gd name="T55" fmla="*/ 2147483647 h 830"/>
              <a:gd name="T56" fmla="*/ 2147483647 w 443"/>
              <a:gd name="T57" fmla="*/ 2147483647 h 830"/>
              <a:gd name="T58" fmla="*/ 2147483647 w 443"/>
              <a:gd name="T59" fmla="*/ 2147483647 h 830"/>
              <a:gd name="T60" fmla="*/ 2147483647 w 443"/>
              <a:gd name="T61" fmla="*/ 2147483647 h 830"/>
              <a:gd name="T62" fmla="*/ 2147483647 w 443"/>
              <a:gd name="T63" fmla="*/ 2147483647 h 830"/>
              <a:gd name="T64" fmla="*/ 2147483647 w 443"/>
              <a:gd name="T65" fmla="*/ 2147483647 h 830"/>
              <a:gd name="T66" fmla="*/ 2147483647 w 443"/>
              <a:gd name="T67" fmla="*/ 2147483647 h 830"/>
              <a:gd name="T68" fmla="*/ 2147483647 w 443"/>
              <a:gd name="T69" fmla="*/ 2147483647 h 830"/>
              <a:gd name="T70" fmla="*/ 2147483647 w 443"/>
              <a:gd name="T71" fmla="*/ 2147483647 h 830"/>
              <a:gd name="T72" fmla="*/ 2147483647 w 443"/>
              <a:gd name="T73" fmla="*/ 2147483647 h 830"/>
              <a:gd name="T74" fmla="*/ 2147483647 w 443"/>
              <a:gd name="T75" fmla="*/ 2147483647 h 830"/>
              <a:gd name="T76" fmla="*/ 2147483647 w 443"/>
              <a:gd name="T77" fmla="*/ 2147483647 h 830"/>
              <a:gd name="T78" fmla="*/ 2147483647 w 443"/>
              <a:gd name="T79" fmla="*/ 2147483647 h 830"/>
              <a:gd name="T80" fmla="*/ 2147483647 w 443"/>
              <a:gd name="T81" fmla="*/ 2147483647 h 830"/>
              <a:gd name="T82" fmla="*/ 2147483647 w 443"/>
              <a:gd name="T83" fmla="*/ 2147483647 h 830"/>
              <a:gd name="T84" fmla="*/ 2147483647 w 443"/>
              <a:gd name="T85" fmla="*/ 2147483647 h 830"/>
              <a:gd name="T86" fmla="*/ 2147483647 w 443"/>
              <a:gd name="T87" fmla="*/ 2147483647 h 830"/>
              <a:gd name="T88" fmla="*/ 2147483647 w 443"/>
              <a:gd name="T89" fmla="*/ 2147483647 h 830"/>
              <a:gd name="T90" fmla="*/ 2147483647 w 443"/>
              <a:gd name="T91" fmla="*/ 2147483647 h 830"/>
              <a:gd name="T92" fmla="*/ 2147483647 w 443"/>
              <a:gd name="T93" fmla="*/ 2147483647 h 830"/>
              <a:gd name="T94" fmla="*/ 2147483647 w 443"/>
              <a:gd name="T95" fmla="*/ 2147483647 h 830"/>
              <a:gd name="T96" fmla="*/ 2147483647 w 443"/>
              <a:gd name="T97" fmla="*/ 2147483647 h 830"/>
              <a:gd name="T98" fmla="*/ 2147483647 w 443"/>
              <a:gd name="T99" fmla="*/ 2147483647 h 830"/>
              <a:gd name="T100" fmla="*/ 2147483647 w 443"/>
              <a:gd name="T101" fmla="*/ 2147483647 h 8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3"/>
              <a:gd name="T154" fmla="*/ 0 h 830"/>
              <a:gd name="T155" fmla="*/ 443 w 443"/>
              <a:gd name="T156" fmla="*/ 830 h 8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3" h="830">
                <a:moveTo>
                  <a:pt x="415" y="115"/>
                </a:moveTo>
                <a:lnTo>
                  <a:pt x="414" y="0"/>
                </a:lnTo>
                <a:lnTo>
                  <a:pt x="376" y="0"/>
                </a:lnTo>
                <a:lnTo>
                  <a:pt x="362" y="51"/>
                </a:lnTo>
                <a:lnTo>
                  <a:pt x="284" y="73"/>
                </a:lnTo>
                <a:lnTo>
                  <a:pt x="232" y="37"/>
                </a:lnTo>
                <a:lnTo>
                  <a:pt x="176" y="71"/>
                </a:lnTo>
                <a:lnTo>
                  <a:pt x="178" y="130"/>
                </a:lnTo>
                <a:lnTo>
                  <a:pt x="136" y="176"/>
                </a:lnTo>
                <a:lnTo>
                  <a:pt x="78" y="166"/>
                </a:lnTo>
                <a:lnTo>
                  <a:pt x="39" y="231"/>
                </a:lnTo>
                <a:lnTo>
                  <a:pt x="73" y="278"/>
                </a:lnTo>
                <a:lnTo>
                  <a:pt x="50" y="360"/>
                </a:lnTo>
                <a:lnTo>
                  <a:pt x="1" y="368"/>
                </a:lnTo>
                <a:lnTo>
                  <a:pt x="1" y="372"/>
                </a:lnTo>
                <a:lnTo>
                  <a:pt x="0" y="378"/>
                </a:lnTo>
                <a:lnTo>
                  <a:pt x="0" y="383"/>
                </a:lnTo>
                <a:lnTo>
                  <a:pt x="0" y="387"/>
                </a:lnTo>
                <a:lnTo>
                  <a:pt x="0" y="393"/>
                </a:lnTo>
                <a:lnTo>
                  <a:pt x="0" y="398"/>
                </a:lnTo>
                <a:lnTo>
                  <a:pt x="0" y="403"/>
                </a:lnTo>
                <a:lnTo>
                  <a:pt x="0" y="409"/>
                </a:lnTo>
                <a:lnTo>
                  <a:pt x="0" y="414"/>
                </a:lnTo>
                <a:lnTo>
                  <a:pt x="0" y="420"/>
                </a:lnTo>
                <a:lnTo>
                  <a:pt x="0" y="424"/>
                </a:lnTo>
                <a:lnTo>
                  <a:pt x="0" y="429"/>
                </a:lnTo>
                <a:lnTo>
                  <a:pt x="0" y="434"/>
                </a:lnTo>
                <a:lnTo>
                  <a:pt x="0" y="440"/>
                </a:lnTo>
                <a:lnTo>
                  <a:pt x="0" y="445"/>
                </a:lnTo>
                <a:lnTo>
                  <a:pt x="0" y="451"/>
                </a:lnTo>
                <a:lnTo>
                  <a:pt x="51" y="465"/>
                </a:lnTo>
                <a:lnTo>
                  <a:pt x="73" y="543"/>
                </a:lnTo>
                <a:lnTo>
                  <a:pt x="43" y="603"/>
                </a:lnTo>
                <a:lnTo>
                  <a:pt x="60" y="635"/>
                </a:lnTo>
                <a:lnTo>
                  <a:pt x="132" y="648"/>
                </a:lnTo>
                <a:lnTo>
                  <a:pt x="175" y="690"/>
                </a:lnTo>
                <a:lnTo>
                  <a:pt x="181" y="760"/>
                </a:lnTo>
                <a:lnTo>
                  <a:pt x="215" y="781"/>
                </a:lnTo>
                <a:lnTo>
                  <a:pt x="279" y="754"/>
                </a:lnTo>
                <a:lnTo>
                  <a:pt x="360" y="776"/>
                </a:lnTo>
                <a:lnTo>
                  <a:pt x="393" y="830"/>
                </a:lnTo>
                <a:lnTo>
                  <a:pt x="417" y="828"/>
                </a:lnTo>
                <a:lnTo>
                  <a:pt x="443" y="775"/>
                </a:lnTo>
                <a:lnTo>
                  <a:pt x="414" y="714"/>
                </a:lnTo>
                <a:lnTo>
                  <a:pt x="413" y="714"/>
                </a:lnTo>
                <a:lnTo>
                  <a:pt x="408" y="714"/>
                </a:lnTo>
                <a:lnTo>
                  <a:pt x="403" y="714"/>
                </a:lnTo>
                <a:lnTo>
                  <a:pt x="401" y="714"/>
                </a:lnTo>
                <a:lnTo>
                  <a:pt x="396" y="713"/>
                </a:lnTo>
                <a:lnTo>
                  <a:pt x="391" y="713"/>
                </a:lnTo>
                <a:lnTo>
                  <a:pt x="387" y="712"/>
                </a:lnTo>
                <a:lnTo>
                  <a:pt x="381" y="710"/>
                </a:lnTo>
                <a:lnTo>
                  <a:pt x="377" y="710"/>
                </a:lnTo>
                <a:lnTo>
                  <a:pt x="373" y="709"/>
                </a:lnTo>
                <a:lnTo>
                  <a:pt x="370" y="709"/>
                </a:lnTo>
                <a:lnTo>
                  <a:pt x="368" y="709"/>
                </a:lnTo>
                <a:lnTo>
                  <a:pt x="364" y="708"/>
                </a:lnTo>
                <a:lnTo>
                  <a:pt x="360" y="707"/>
                </a:lnTo>
                <a:lnTo>
                  <a:pt x="356" y="707"/>
                </a:lnTo>
                <a:lnTo>
                  <a:pt x="353" y="706"/>
                </a:lnTo>
                <a:lnTo>
                  <a:pt x="348" y="704"/>
                </a:lnTo>
                <a:lnTo>
                  <a:pt x="345" y="704"/>
                </a:lnTo>
                <a:lnTo>
                  <a:pt x="341" y="703"/>
                </a:lnTo>
                <a:lnTo>
                  <a:pt x="338" y="702"/>
                </a:lnTo>
                <a:lnTo>
                  <a:pt x="333" y="701"/>
                </a:lnTo>
                <a:lnTo>
                  <a:pt x="329" y="700"/>
                </a:lnTo>
                <a:lnTo>
                  <a:pt x="324" y="698"/>
                </a:lnTo>
                <a:lnTo>
                  <a:pt x="321" y="697"/>
                </a:lnTo>
                <a:lnTo>
                  <a:pt x="316" y="696"/>
                </a:lnTo>
                <a:lnTo>
                  <a:pt x="312" y="695"/>
                </a:lnTo>
                <a:lnTo>
                  <a:pt x="308" y="693"/>
                </a:lnTo>
                <a:lnTo>
                  <a:pt x="304" y="691"/>
                </a:lnTo>
                <a:lnTo>
                  <a:pt x="299" y="689"/>
                </a:lnTo>
                <a:lnTo>
                  <a:pt x="294" y="688"/>
                </a:lnTo>
                <a:lnTo>
                  <a:pt x="290" y="687"/>
                </a:lnTo>
                <a:lnTo>
                  <a:pt x="286" y="684"/>
                </a:lnTo>
                <a:lnTo>
                  <a:pt x="281" y="682"/>
                </a:lnTo>
                <a:lnTo>
                  <a:pt x="276" y="679"/>
                </a:lnTo>
                <a:lnTo>
                  <a:pt x="272" y="677"/>
                </a:lnTo>
                <a:lnTo>
                  <a:pt x="268" y="676"/>
                </a:lnTo>
                <a:lnTo>
                  <a:pt x="263" y="673"/>
                </a:lnTo>
                <a:lnTo>
                  <a:pt x="259" y="671"/>
                </a:lnTo>
                <a:lnTo>
                  <a:pt x="255" y="667"/>
                </a:lnTo>
                <a:lnTo>
                  <a:pt x="250" y="665"/>
                </a:lnTo>
                <a:lnTo>
                  <a:pt x="245" y="663"/>
                </a:lnTo>
                <a:lnTo>
                  <a:pt x="242" y="659"/>
                </a:lnTo>
                <a:lnTo>
                  <a:pt x="237" y="657"/>
                </a:lnTo>
                <a:lnTo>
                  <a:pt x="233" y="653"/>
                </a:lnTo>
                <a:lnTo>
                  <a:pt x="229" y="651"/>
                </a:lnTo>
                <a:lnTo>
                  <a:pt x="225" y="647"/>
                </a:lnTo>
                <a:lnTo>
                  <a:pt x="220" y="643"/>
                </a:lnTo>
                <a:lnTo>
                  <a:pt x="218" y="640"/>
                </a:lnTo>
                <a:lnTo>
                  <a:pt x="213" y="636"/>
                </a:lnTo>
                <a:lnTo>
                  <a:pt x="209" y="633"/>
                </a:lnTo>
                <a:lnTo>
                  <a:pt x="206" y="628"/>
                </a:lnTo>
                <a:lnTo>
                  <a:pt x="202" y="625"/>
                </a:lnTo>
                <a:lnTo>
                  <a:pt x="199" y="622"/>
                </a:lnTo>
                <a:lnTo>
                  <a:pt x="196" y="618"/>
                </a:lnTo>
                <a:lnTo>
                  <a:pt x="193" y="615"/>
                </a:lnTo>
                <a:lnTo>
                  <a:pt x="189" y="612"/>
                </a:lnTo>
                <a:lnTo>
                  <a:pt x="185" y="609"/>
                </a:lnTo>
                <a:lnTo>
                  <a:pt x="183" y="605"/>
                </a:lnTo>
                <a:lnTo>
                  <a:pt x="181" y="603"/>
                </a:lnTo>
                <a:lnTo>
                  <a:pt x="178" y="599"/>
                </a:lnTo>
                <a:lnTo>
                  <a:pt x="175" y="596"/>
                </a:lnTo>
                <a:lnTo>
                  <a:pt x="172" y="592"/>
                </a:lnTo>
                <a:lnTo>
                  <a:pt x="170" y="590"/>
                </a:lnTo>
                <a:lnTo>
                  <a:pt x="167" y="586"/>
                </a:lnTo>
                <a:lnTo>
                  <a:pt x="165" y="582"/>
                </a:lnTo>
                <a:lnTo>
                  <a:pt x="163" y="579"/>
                </a:lnTo>
                <a:lnTo>
                  <a:pt x="160" y="575"/>
                </a:lnTo>
                <a:lnTo>
                  <a:pt x="159" y="572"/>
                </a:lnTo>
                <a:lnTo>
                  <a:pt x="156" y="568"/>
                </a:lnTo>
                <a:lnTo>
                  <a:pt x="153" y="564"/>
                </a:lnTo>
                <a:lnTo>
                  <a:pt x="151" y="561"/>
                </a:lnTo>
                <a:lnTo>
                  <a:pt x="150" y="557"/>
                </a:lnTo>
                <a:lnTo>
                  <a:pt x="148" y="554"/>
                </a:lnTo>
                <a:lnTo>
                  <a:pt x="146" y="550"/>
                </a:lnTo>
                <a:lnTo>
                  <a:pt x="145" y="547"/>
                </a:lnTo>
                <a:lnTo>
                  <a:pt x="142" y="543"/>
                </a:lnTo>
                <a:lnTo>
                  <a:pt x="141" y="539"/>
                </a:lnTo>
                <a:lnTo>
                  <a:pt x="139" y="536"/>
                </a:lnTo>
                <a:lnTo>
                  <a:pt x="138" y="532"/>
                </a:lnTo>
                <a:lnTo>
                  <a:pt x="136" y="529"/>
                </a:lnTo>
                <a:lnTo>
                  <a:pt x="135" y="525"/>
                </a:lnTo>
                <a:lnTo>
                  <a:pt x="134" y="521"/>
                </a:lnTo>
                <a:lnTo>
                  <a:pt x="133" y="518"/>
                </a:lnTo>
                <a:lnTo>
                  <a:pt x="132" y="515"/>
                </a:lnTo>
                <a:lnTo>
                  <a:pt x="130" y="511"/>
                </a:lnTo>
                <a:lnTo>
                  <a:pt x="129" y="507"/>
                </a:lnTo>
                <a:lnTo>
                  <a:pt x="128" y="503"/>
                </a:lnTo>
                <a:lnTo>
                  <a:pt x="127" y="500"/>
                </a:lnTo>
                <a:lnTo>
                  <a:pt x="126" y="496"/>
                </a:lnTo>
                <a:lnTo>
                  <a:pt x="126" y="493"/>
                </a:lnTo>
                <a:lnTo>
                  <a:pt x="124" y="489"/>
                </a:lnTo>
                <a:lnTo>
                  <a:pt x="123" y="485"/>
                </a:lnTo>
                <a:lnTo>
                  <a:pt x="122" y="482"/>
                </a:lnTo>
                <a:lnTo>
                  <a:pt x="122" y="479"/>
                </a:lnTo>
                <a:lnTo>
                  <a:pt x="121" y="476"/>
                </a:lnTo>
                <a:lnTo>
                  <a:pt x="120" y="472"/>
                </a:lnTo>
                <a:lnTo>
                  <a:pt x="120" y="469"/>
                </a:lnTo>
                <a:lnTo>
                  <a:pt x="118" y="465"/>
                </a:lnTo>
                <a:lnTo>
                  <a:pt x="118" y="462"/>
                </a:lnTo>
                <a:lnTo>
                  <a:pt x="118" y="459"/>
                </a:lnTo>
                <a:lnTo>
                  <a:pt x="117" y="456"/>
                </a:lnTo>
                <a:lnTo>
                  <a:pt x="116" y="452"/>
                </a:lnTo>
                <a:lnTo>
                  <a:pt x="116" y="448"/>
                </a:lnTo>
                <a:lnTo>
                  <a:pt x="116" y="445"/>
                </a:lnTo>
                <a:lnTo>
                  <a:pt x="115" y="439"/>
                </a:lnTo>
                <a:lnTo>
                  <a:pt x="115" y="433"/>
                </a:lnTo>
                <a:lnTo>
                  <a:pt x="114" y="427"/>
                </a:lnTo>
                <a:lnTo>
                  <a:pt x="114" y="421"/>
                </a:lnTo>
                <a:lnTo>
                  <a:pt x="114" y="416"/>
                </a:lnTo>
                <a:lnTo>
                  <a:pt x="114" y="411"/>
                </a:lnTo>
                <a:lnTo>
                  <a:pt x="114" y="408"/>
                </a:lnTo>
                <a:lnTo>
                  <a:pt x="114" y="405"/>
                </a:lnTo>
                <a:lnTo>
                  <a:pt x="114" y="402"/>
                </a:lnTo>
                <a:lnTo>
                  <a:pt x="114" y="398"/>
                </a:lnTo>
                <a:lnTo>
                  <a:pt x="114" y="395"/>
                </a:lnTo>
                <a:lnTo>
                  <a:pt x="114" y="390"/>
                </a:lnTo>
                <a:lnTo>
                  <a:pt x="115" y="385"/>
                </a:lnTo>
                <a:lnTo>
                  <a:pt x="116" y="380"/>
                </a:lnTo>
                <a:lnTo>
                  <a:pt x="116" y="373"/>
                </a:lnTo>
                <a:lnTo>
                  <a:pt x="117" y="368"/>
                </a:lnTo>
                <a:lnTo>
                  <a:pt x="117" y="365"/>
                </a:lnTo>
                <a:lnTo>
                  <a:pt x="118" y="361"/>
                </a:lnTo>
                <a:lnTo>
                  <a:pt x="118" y="357"/>
                </a:lnTo>
                <a:lnTo>
                  <a:pt x="120" y="355"/>
                </a:lnTo>
                <a:lnTo>
                  <a:pt x="120" y="350"/>
                </a:lnTo>
                <a:lnTo>
                  <a:pt x="121" y="347"/>
                </a:lnTo>
                <a:lnTo>
                  <a:pt x="122" y="344"/>
                </a:lnTo>
                <a:lnTo>
                  <a:pt x="123" y="341"/>
                </a:lnTo>
                <a:lnTo>
                  <a:pt x="123" y="336"/>
                </a:lnTo>
                <a:lnTo>
                  <a:pt x="124" y="334"/>
                </a:lnTo>
                <a:lnTo>
                  <a:pt x="126" y="330"/>
                </a:lnTo>
                <a:lnTo>
                  <a:pt x="127" y="326"/>
                </a:lnTo>
                <a:lnTo>
                  <a:pt x="128" y="322"/>
                </a:lnTo>
                <a:lnTo>
                  <a:pt x="129" y="318"/>
                </a:lnTo>
                <a:lnTo>
                  <a:pt x="130" y="313"/>
                </a:lnTo>
                <a:lnTo>
                  <a:pt x="132" y="311"/>
                </a:lnTo>
                <a:lnTo>
                  <a:pt x="133" y="306"/>
                </a:lnTo>
                <a:lnTo>
                  <a:pt x="134" y="302"/>
                </a:lnTo>
                <a:lnTo>
                  <a:pt x="136" y="298"/>
                </a:lnTo>
                <a:lnTo>
                  <a:pt x="138" y="294"/>
                </a:lnTo>
                <a:lnTo>
                  <a:pt x="139" y="289"/>
                </a:lnTo>
                <a:lnTo>
                  <a:pt x="141" y="286"/>
                </a:lnTo>
                <a:lnTo>
                  <a:pt x="142" y="282"/>
                </a:lnTo>
                <a:lnTo>
                  <a:pt x="145" y="278"/>
                </a:lnTo>
                <a:lnTo>
                  <a:pt x="146" y="274"/>
                </a:lnTo>
                <a:lnTo>
                  <a:pt x="148" y="270"/>
                </a:lnTo>
                <a:lnTo>
                  <a:pt x="151" y="266"/>
                </a:lnTo>
                <a:lnTo>
                  <a:pt x="153" y="263"/>
                </a:lnTo>
                <a:lnTo>
                  <a:pt x="156" y="258"/>
                </a:lnTo>
                <a:lnTo>
                  <a:pt x="158" y="255"/>
                </a:lnTo>
                <a:lnTo>
                  <a:pt x="160" y="250"/>
                </a:lnTo>
                <a:lnTo>
                  <a:pt x="163" y="247"/>
                </a:lnTo>
                <a:lnTo>
                  <a:pt x="165" y="243"/>
                </a:lnTo>
                <a:lnTo>
                  <a:pt x="167" y="239"/>
                </a:lnTo>
                <a:lnTo>
                  <a:pt x="171" y="235"/>
                </a:lnTo>
                <a:lnTo>
                  <a:pt x="173" y="232"/>
                </a:lnTo>
                <a:lnTo>
                  <a:pt x="177" y="227"/>
                </a:lnTo>
                <a:lnTo>
                  <a:pt x="179" y="225"/>
                </a:lnTo>
                <a:lnTo>
                  <a:pt x="183" y="221"/>
                </a:lnTo>
                <a:lnTo>
                  <a:pt x="187" y="217"/>
                </a:lnTo>
                <a:lnTo>
                  <a:pt x="190" y="214"/>
                </a:lnTo>
                <a:lnTo>
                  <a:pt x="194" y="210"/>
                </a:lnTo>
                <a:lnTo>
                  <a:pt x="197" y="207"/>
                </a:lnTo>
                <a:lnTo>
                  <a:pt x="201" y="204"/>
                </a:lnTo>
                <a:lnTo>
                  <a:pt x="202" y="203"/>
                </a:lnTo>
                <a:lnTo>
                  <a:pt x="205" y="201"/>
                </a:lnTo>
                <a:lnTo>
                  <a:pt x="206" y="198"/>
                </a:lnTo>
                <a:lnTo>
                  <a:pt x="208" y="196"/>
                </a:lnTo>
                <a:lnTo>
                  <a:pt x="211" y="192"/>
                </a:lnTo>
                <a:lnTo>
                  <a:pt x="214" y="190"/>
                </a:lnTo>
                <a:lnTo>
                  <a:pt x="218" y="186"/>
                </a:lnTo>
                <a:lnTo>
                  <a:pt x="221" y="184"/>
                </a:lnTo>
                <a:lnTo>
                  <a:pt x="226" y="179"/>
                </a:lnTo>
                <a:lnTo>
                  <a:pt x="231" y="176"/>
                </a:lnTo>
                <a:lnTo>
                  <a:pt x="236" y="172"/>
                </a:lnTo>
                <a:lnTo>
                  <a:pt x="242" y="168"/>
                </a:lnTo>
                <a:lnTo>
                  <a:pt x="244" y="166"/>
                </a:lnTo>
                <a:lnTo>
                  <a:pt x="248" y="164"/>
                </a:lnTo>
                <a:lnTo>
                  <a:pt x="251" y="162"/>
                </a:lnTo>
                <a:lnTo>
                  <a:pt x="255" y="161"/>
                </a:lnTo>
                <a:lnTo>
                  <a:pt x="257" y="159"/>
                </a:lnTo>
                <a:lnTo>
                  <a:pt x="261" y="156"/>
                </a:lnTo>
                <a:lnTo>
                  <a:pt x="264" y="154"/>
                </a:lnTo>
                <a:lnTo>
                  <a:pt x="268" y="152"/>
                </a:lnTo>
                <a:lnTo>
                  <a:pt x="272" y="150"/>
                </a:lnTo>
                <a:lnTo>
                  <a:pt x="275" y="148"/>
                </a:lnTo>
                <a:lnTo>
                  <a:pt x="280" y="146"/>
                </a:lnTo>
                <a:lnTo>
                  <a:pt x="284" y="144"/>
                </a:lnTo>
                <a:lnTo>
                  <a:pt x="288" y="142"/>
                </a:lnTo>
                <a:lnTo>
                  <a:pt x="292" y="140"/>
                </a:lnTo>
                <a:lnTo>
                  <a:pt x="297" y="137"/>
                </a:lnTo>
                <a:lnTo>
                  <a:pt x="302" y="136"/>
                </a:lnTo>
                <a:lnTo>
                  <a:pt x="305" y="135"/>
                </a:lnTo>
                <a:lnTo>
                  <a:pt x="311" y="132"/>
                </a:lnTo>
                <a:lnTo>
                  <a:pt x="316" y="131"/>
                </a:lnTo>
                <a:lnTo>
                  <a:pt x="321" y="130"/>
                </a:lnTo>
                <a:lnTo>
                  <a:pt x="326" y="128"/>
                </a:lnTo>
                <a:lnTo>
                  <a:pt x="330" y="126"/>
                </a:lnTo>
                <a:lnTo>
                  <a:pt x="336" y="125"/>
                </a:lnTo>
                <a:lnTo>
                  <a:pt x="341" y="124"/>
                </a:lnTo>
                <a:lnTo>
                  <a:pt x="347" y="122"/>
                </a:lnTo>
                <a:lnTo>
                  <a:pt x="353" y="120"/>
                </a:lnTo>
                <a:lnTo>
                  <a:pt x="358" y="119"/>
                </a:lnTo>
                <a:lnTo>
                  <a:pt x="365" y="119"/>
                </a:lnTo>
                <a:lnTo>
                  <a:pt x="370" y="117"/>
                </a:lnTo>
                <a:lnTo>
                  <a:pt x="377" y="117"/>
                </a:lnTo>
                <a:lnTo>
                  <a:pt x="382" y="116"/>
                </a:lnTo>
                <a:lnTo>
                  <a:pt x="389" y="116"/>
                </a:lnTo>
                <a:lnTo>
                  <a:pt x="395" y="115"/>
                </a:lnTo>
                <a:lnTo>
                  <a:pt x="401" y="115"/>
                </a:lnTo>
                <a:lnTo>
                  <a:pt x="408" y="115"/>
                </a:lnTo>
                <a:lnTo>
                  <a:pt x="415" y="115"/>
                </a:lnTo>
                <a:close/>
              </a:path>
            </a:pathLst>
          </a:custGeom>
          <a:solidFill>
            <a:srgbClr val="CED4FE"/>
          </a:solidFill>
          <a:ln w="9525" cap="flat" cmpd="sng">
            <a:noFill/>
            <a:prstDash val="solid"/>
            <a:round/>
            <a:headEnd type="none" w="med" len="med"/>
            <a:tailEnd type="none" w="med" len="med"/>
          </a:ln>
        </p:spPr>
        <p:txBody>
          <a:bodyPr/>
          <a:lstStyle/>
          <a:p>
            <a:endParaRPr lang="en-US"/>
          </a:p>
        </p:txBody>
      </p:sp>
      <p:sp>
        <p:nvSpPr>
          <p:cNvPr id="490504" name="Oval 40"/>
          <p:cNvSpPr>
            <a:spLocks noChangeArrowheads="1"/>
          </p:cNvSpPr>
          <p:nvPr/>
        </p:nvSpPr>
        <p:spPr bwMode="gray">
          <a:xfrm>
            <a:off x="3867150" y="2994025"/>
            <a:ext cx="1595438" cy="1573213"/>
          </a:xfrm>
          <a:prstGeom prst="ellipse">
            <a:avLst/>
          </a:prstGeom>
          <a:solidFill>
            <a:srgbClr val="CED4FE"/>
          </a:solidFill>
          <a:ln w="28575">
            <a:solidFill>
              <a:srgbClr val="C3CAFD"/>
            </a:solidFill>
            <a:round/>
            <a:headEnd/>
            <a:tailEnd/>
          </a:ln>
        </p:spPr>
        <p:txBody>
          <a:bodyPr/>
          <a:lstStyle/>
          <a:p>
            <a:pPr algn="ctr"/>
            <a:endParaRPr lang="en-US" altLang="en-US"/>
          </a:p>
        </p:txBody>
      </p:sp>
      <p:sp>
        <p:nvSpPr>
          <p:cNvPr id="490505" name="Oval 41"/>
          <p:cNvSpPr>
            <a:spLocks noChangeArrowheads="1"/>
          </p:cNvSpPr>
          <p:nvPr/>
        </p:nvSpPr>
        <p:spPr bwMode="gray">
          <a:xfrm flipV="1">
            <a:off x="4554538" y="3671888"/>
            <a:ext cx="222250" cy="219075"/>
          </a:xfrm>
          <a:prstGeom prst="ellipse">
            <a:avLst/>
          </a:prstGeom>
          <a:solidFill>
            <a:srgbClr val="CED4FE"/>
          </a:solidFill>
          <a:ln w="28575">
            <a:solidFill>
              <a:srgbClr val="C3CAFD"/>
            </a:solidFill>
            <a:round/>
            <a:headEnd/>
            <a:tailEnd/>
          </a:ln>
        </p:spPr>
        <p:txBody>
          <a:bodyPr/>
          <a:lstStyle/>
          <a:p>
            <a:pPr algn="ctr"/>
            <a:endParaRPr lang="en-US" altLang="en-US"/>
          </a:p>
        </p:txBody>
      </p:sp>
      <p:sp>
        <p:nvSpPr>
          <p:cNvPr id="490506" name="Oval 42"/>
          <p:cNvSpPr>
            <a:spLocks noChangeArrowheads="1"/>
          </p:cNvSpPr>
          <p:nvPr/>
        </p:nvSpPr>
        <p:spPr bwMode="gray">
          <a:xfrm flipV="1">
            <a:off x="4552950" y="3671888"/>
            <a:ext cx="223838" cy="219075"/>
          </a:xfrm>
          <a:prstGeom prst="ellipse">
            <a:avLst/>
          </a:prstGeom>
          <a:solidFill>
            <a:srgbClr val="C3CAFD"/>
          </a:solidFill>
          <a:ln w="28575">
            <a:solidFill>
              <a:srgbClr val="C3CAFD"/>
            </a:solidFill>
            <a:round/>
            <a:headEnd/>
            <a:tailEnd/>
          </a:ln>
        </p:spPr>
        <p:txBody>
          <a:bodyPr/>
          <a:lstStyle/>
          <a:p>
            <a:pPr algn="ctr"/>
            <a:endParaRPr lang="en-US" altLang="en-US"/>
          </a:p>
        </p:txBody>
      </p:sp>
      <p:sp>
        <p:nvSpPr>
          <p:cNvPr id="490507" name="Text Box 43"/>
          <p:cNvSpPr txBox="1">
            <a:spLocks noChangeArrowheads="1"/>
          </p:cNvSpPr>
          <p:nvPr/>
        </p:nvSpPr>
        <p:spPr bwMode="gray">
          <a:xfrm>
            <a:off x="3834260" y="3344636"/>
            <a:ext cx="1710726" cy="646331"/>
          </a:xfrm>
          <a:prstGeom prst="rect">
            <a:avLst/>
          </a:prstGeom>
          <a:noFill/>
          <a:ln w="12700">
            <a:noFill/>
            <a:miter lim="800000"/>
            <a:headEnd/>
            <a:tailEnd/>
          </a:ln>
        </p:spPr>
        <p:txBody>
          <a:bodyPr wrap="none">
            <a:spAutoFit/>
          </a:bodyPr>
          <a:lstStyle/>
          <a:p>
            <a:pPr algn="ctr" eaLnBrk="0" hangingPunct="0"/>
            <a:r>
              <a:rPr lang="en-US" altLang="en-US" sz="1800" b="1" dirty="0" smtClean="0">
                <a:solidFill>
                  <a:schemeClr val="tx2"/>
                </a:solidFill>
              </a:rPr>
              <a:t>IBM’s Tech</a:t>
            </a:r>
          </a:p>
          <a:p>
            <a:pPr algn="ctr" eaLnBrk="0" hangingPunct="0"/>
            <a:r>
              <a:rPr lang="en-US" altLang="en-US" b="1" dirty="0" smtClean="0">
                <a:solidFill>
                  <a:schemeClr val="tx2"/>
                </a:solidFill>
              </a:rPr>
              <a:t>Ambassadors</a:t>
            </a:r>
            <a:endParaRPr lang="en-US" altLang="en-US" sz="1800" b="1" dirty="0">
              <a:solidFill>
                <a:schemeClr val="tx2"/>
              </a:solidFill>
            </a:endParaRPr>
          </a:p>
        </p:txBody>
      </p:sp>
      <p:sp>
        <p:nvSpPr>
          <p:cNvPr id="490508" name="Freeform 23"/>
          <p:cNvSpPr>
            <a:spLocks noChangeAspect="1"/>
          </p:cNvSpPr>
          <p:nvPr/>
        </p:nvSpPr>
        <p:spPr bwMode="gray">
          <a:xfrm>
            <a:off x="6438900" y="2292350"/>
            <a:ext cx="1066800" cy="1944688"/>
          </a:xfrm>
          <a:custGeom>
            <a:avLst/>
            <a:gdLst>
              <a:gd name="T0" fmla="*/ 2147483647 w 528"/>
              <a:gd name="T1" fmla="*/ 2147483647 h 991"/>
              <a:gd name="T2" fmla="*/ 2147483647 w 528"/>
              <a:gd name="T3" fmla="*/ 2147483647 h 991"/>
              <a:gd name="T4" fmla="*/ 2147483647 w 528"/>
              <a:gd name="T5" fmla="*/ 2147483647 h 991"/>
              <a:gd name="T6" fmla="*/ 2147483647 w 528"/>
              <a:gd name="T7" fmla="*/ 2147483647 h 991"/>
              <a:gd name="T8" fmla="*/ 2147483647 w 528"/>
              <a:gd name="T9" fmla="*/ 2147483647 h 991"/>
              <a:gd name="T10" fmla="*/ 2147483647 w 528"/>
              <a:gd name="T11" fmla="*/ 2147483647 h 991"/>
              <a:gd name="T12" fmla="*/ 2147483647 w 528"/>
              <a:gd name="T13" fmla="*/ 2147483647 h 991"/>
              <a:gd name="T14" fmla="*/ 2147483647 w 528"/>
              <a:gd name="T15" fmla="*/ 2147483647 h 991"/>
              <a:gd name="T16" fmla="*/ 2147483647 w 528"/>
              <a:gd name="T17" fmla="*/ 2147483647 h 991"/>
              <a:gd name="T18" fmla="*/ 2147483647 w 528"/>
              <a:gd name="T19" fmla="*/ 2147483647 h 991"/>
              <a:gd name="T20" fmla="*/ 2147483647 w 528"/>
              <a:gd name="T21" fmla="*/ 2147483647 h 991"/>
              <a:gd name="T22" fmla="*/ 2147483647 w 528"/>
              <a:gd name="T23" fmla="*/ 2147483647 h 991"/>
              <a:gd name="T24" fmla="*/ 2147483647 w 528"/>
              <a:gd name="T25" fmla="*/ 2147483647 h 991"/>
              <a:gd name="T26" fmla="*/ 2147483647 w 528"/>
              <a:gd name="T27" fmla="*/ 2147483647 h 991"/>
              <a:gd name="T28" fmla="*/ 2147483647 w 528"/>
              <a:gd name="T29" fmla="*/ 2147483647 h 991"/>
              <a:gd name="T30" fmla="*/ 2147483647 w 528"/>
              <a:gd name="T31" fmla="*/ 2147483647 h 991"/>
              <a:gd name="T32" fmla="*/ 2147483647 w 528"/>
              <a:gd name="T33" fmla="*/ 2147483647 h 991"/>
              <a:gd name="T34" fmla="*/ 2147483647 w 528"/>
              <a:gd name="T35" fmla="*/ 2147483647 h 991"/>
              <a:gd name="T36" fmla="*/ 2147483647 w 528"/>
              <a:gd name="T37" fmla="*/ 2147483647 h 991"/>
              <a:gd name="T38" fmla="*/ 2147483647 w 528"/>
              <a:gd name="T39" fmla="*/ 2147483647 h 991"/>
              <a:gd name="T40" fmla="*/ 2147483647 w 528"/>
              <a:gd name="T41" fmla="*/ 2147483647 h 991"/>
              <a:gd name="T42" fmla="*/ 2147483647 w 528"/>
              <a:gd name="T43" fmla="*/ 2147483647 h 991"/>
              <a:gd name="T44" fmla="*/ 2147483647 w 528"/>
              <a:gd name="T45" fmla="*/ 2147483647 h 991"/>
              <a:gd name="T46" fmla="*/ 2147483647 w 528"/>
              <a:gd name="T47" fmla="*/ 2147483647 h 991"/>
              <a:gd name="T48" fmla="*/ 2147483647 w 528"/>
              <a:gd name="T49" fmla="*/ 2147483647 h 991"/>
              <a:gd name="T50" fmla="*/ 2147483647 w 528"/>
              <a:gd name="T51" fmla="*/ 2147483647 h 991"/>
              <a:gd name="T52" fmla="*/ 2147483647 w 528"/>
              <a:gd name="T53" fmla="*/ 2147483647 h 991"/>
              <a:gd name="T54" fmla="*/ 2147483647 w 528"/>
              <a:gd name="T55" fmla="*/ 2147483647 h 991"/>
              <a:gd name="T56" fmla="*/ 2147483647 w 528"/>
              <a:gd name="T57" fmla="*/ 2147483647 h 991"/>
              <a:gd name="T58" fmla="*/ 2147483647 w 528"/>
              <a:gd name="T59" fmla="*/ 2147483647 h 991"/>
              <a:gd name="T60" fmla="*/ 2147483647 w 528"/>
              <a:gd name="T61" fmla="*/ 2147483647 h 991"/>
              <a:gd name="T62" fmla="*/ 2147483647 w 528"/>
              <a:gd name="T63" fmla="*/ 2147483647 h 991"/>
              <a:gd name="T64" fmla="*/ 2147483647 w 528"/>
              <a:gd name="T65" fmla="*/ 2147483647 h 991"/>
              <a:gd name="T66" fmla="*/ 2147483647 w 528"/>
              <a:gd name="T67" fmla="*/ 2147483647 h 991"/>
              <a:gd name="T68" fmla="*/ 2147483647 w 528"/>
              <a:gd name="T69" fmla="*/ 2147483647 h 991"/>
              <a:gd name="T70" fmla="*/ 2147483647 w 528"/>
              <a:gd name="T71" fmla="*/ 2147483647 h 991"/>
              <a:gd name="T72" fmla="*/ 2147483647 w 528"/>
              <a:gd name="T73" fmla="*/ 2147483647 h 991"/>
              <a:gd name="T74" fmla="*/ 2147483647 w 528"/>
              <a:gd name="T75" fmla="*/ 2147483647 h 991"/>
              <a:gd name="T76" fmla="*/ 2147483647 w 528"/>
              <a:gd name="T77" fmla="*/ 2147483647 h 991"/>
              <a:gd name="T78" fmla="*/ 2147483647 w 528"/>
              <a:gd name="T79" fmla="*/ 2147483647 h 991"/>
              <a:gd name="T80" fmla="*/ 2147483647 w 528"/>
              <a:gd name="T81" fmla="*/ 2147483647 h 991"/>
              <a:gd name="T82" fmla="*/ 2147483647 w 528"/>
              <a:gd name="T83" fmla="*/ 2147483647 h 991"/>
              <a:gd name="T84" fmla="*/ 2147483647 w 528"/>
              <a:gd name="T85" fmla="*/ 2147483647 h 991"/>
              <a:gd name="T86" fmla="*/ 2147483647 w 528"/>
              <a:gd name="T87" fmla="*/ 2147483647 h 991"/>
              <a:gd name="T88" fmla="*/ 2147483647 w 528"/>
              <a:gd name="T89" fmla="*/ 2147483647 h 991"/>
              <a:gd name="T90" fmla="*/ 2147483647 w 528"/>
              <a:gd name="T91" fmla="*/ 2147483647 h 991"/>
              <a:gd name="T92" fmla="*/ 2147483647 w 528"/>
              <a:gd name="T93" fmla="*/ 2147483647 h 991"/>
              <a:gd name="T94" fmla="*/ 2147483647 w 528"/>
              <a:gd name="T95" fmla="*/ 2147483647 h 991"/>
              <a:gd name="T96" fmla="*/ 2147483647 w 528"/>
              <a:gd name="T97" fmla="*/ 2147483647 h 991"/>
              <a:gd name="T98" fmla="*/ 2147483647 w 528"/>
              <a:gd name="T99" fmla="*/ 2147483647 h 991"/>
              <a:gd name="T100" fmla="*/ 2147483647 w 528"/>
              <a:gd name="T101" fmla="*/ 2147483647 h 991"/>
              <a:gd name="T102" fmla="*/ 2147483647 w 528"/>
              <a:gd name="T103" fmla="*/ 2147483647 h 991"/>
              <a:gd name="T104" fmla="*/ 2147483647 w 528"/>
              <a:gd name="T105" fmla="*/ 2147483647 h 991"/>
              <a:gd name="T106" fmla="*/ 2147483647 w 528"/>
              <a:gd name="T107" fmla="*/ 2147483647 h 991"/>
              <a:gd name="T108" fmla="*/ 2147483647 w 528"/>
              <a:gd name="T109" fmla="*/ 2147483647 h 991"/>
              <a:gd name="T110" fmla="*/ 2147483647 w 528"/>
              <a:gd name="T111" fmla="*/ 2147483647 h 9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8"/>
              <a:gd name="T169" fmla="*/ 0 h 991"/>
              <a:gd name="T170" fmla="*/ 528 w 528"/>
              <a:gd name="T171" fmla="*/ 991 h 9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8" h="991">
                <a:moveTo>
                  <a:pt x="32" y="852"/>
                </a:moveTo>
                <a:lnTo>
                  <a:pt x="35" y="991"/>
                </a:lnTo>
                <a:lnTo>
                  <a:pt x="79" y="990"/>
                </a:lnTo>
                <a:lnTo>
                  <a:pt x="97" y="929"/>
                </a:lnTo>
                <a:lnTo>
                  <a:pt x="189" y="902"/>
                </a:lnTo>
                <a:lnTo>
                  <a:pt x="250" y="944"/>
                </a:lnTo>
                <a:lnTo>
                  <a:pt x="318" y="904"/>
                </a:lnTo>
                <a:lnTo>
                  <a:pt x="315" y="833"/>
                </a:lnTo>
                <a:lnTo>
                  <a:pt x="365" y="780"/>
                </a:lnTo>
                <a:lnTo>
                  <a:pt x="434" y="790"/>
                </a:lnTo>
                <a:lnTo>
                  <a:pt x="482" y="715"/>
                </a:lnTo>
                <a:lnTo>
                  <a:pt x="441" y="656"/>
                </a:lnTo>
                <a:lnTo>
                  <a:pt x="468" y="560"/>
                </a:lnTo>
                <a:lnTo>
                  <a:pt x="528" y="551"/>
                </a:lnTo>
                <a:lnTo>
                  <a:pt x="528" y="547"/>
                </a:lnTo>
                <a:lnTo>
                  <a:pt x="528" y="543"/>
                </a:lnTo>
                <a:lnTo>
                  <a:pt x="528" y="541"/>
                </a:lnTo>
                <a:lnTo>
                  <a:pt x="528" y="537"/>
                </a:lnTo>
                <a:lnTo>
                  <a:pt x="528" y="534"/>
                </a:lnTo>
                <a:lnTo>
                  <a:pt x="528" y="530"/>
                </a:lnTo>
                <a:lnTo>
                  <a:pt x="528" y="528"/>
                </a:lnTo>
                <a:lnTo>
                  <a:pt x="528" y="526"/>
                </a:lnTo>
                <a:lnTo>
                  <a:pt x="528" y="522"/>
                </a:lnTo>
                <a:lnTo>
                  <a:pt x="528" y="518"/>
                </a:lnTo>
                <a:lnTo>
                  <a:pt x="528" y="516"/>
                </a:lnTo>
                <a:lnTo>
                  <a:pt x="528" y="512"/>
                </a:lnTo>
                <a:lnTo>
                  <a:pt x="528" y="506"/>
                </a:lnTo>
                <a:lnTo>
                  <a:pt x="528" y="500"/>
                </a:lnTo>
                <a:lnTo>
                  <a:pt x="528" y="497"/>
                </a:lnTo>
                <a:lnTo>
                  <a:pt x="528" y="493"/>
                </a:lnTo>
                <a:lnTo>
                  <a:pt x="528" y="491"/>
                </a:lnTo>
                <a:lnTo>
                  <a:pt x="528" y="488"/>
                </a:lnTo>
                <a:lnTo>
                  <a:pt x="528" y="485"/>
                </a:lnTo>
                <a:lnTo>
                  <a:pt x="528" y="481"/>
                </a:lnTo>
                <a:lnTo>
                  <a:pt x="528" y="479"/>
                </a:lnTo>
                <a:lnTo>
                  <a:pt x="528" y="475"/>
                </a:lnTo>
                <a:lnTo>
                  <a:pt x="528" y="469"/>
                </a:lnTo>
                <a:lnTo>
                  <a:pt x="528" y="463"/>
                </a:lnTo>
                <a:lnTo>
                  <a:pt x="528" y="457"/>
                </a:lnTo>
                <a:lnTo>
                  <a:pt x="528" y="451"/>
                </a:lnTo>
                <a:lnTo>
                  <a:pt x="467" y="433"/>
                </a:lnTo>
                <a:lnTo>
                  <a:pt x="441" y="341"/>
                </a:lnTo>
                <a:lnTo>
                  <a:pt x="483" y="280"/>
                </a:lnTo>
                <a:lnTo>
                  <a:pt x="443" y="212"/>
                </a:lnTo>
                <a:lnTo>
                  <a:pt x="373" y="216"/>
                </a:lnTo>
                <a:lnTo>
                  <a:pt x="320" y="165"/>
                </a:lnTo>
                <a:lnTo>
                  <a:pt x="328" y="96"/>
                </a:lnTo>
                <a:lnTo>
                  <a:pt x="253" y="48"/>
                </a:lnTo>
                <a:lnTo>
                  <a:pt x="195" y="90"/>
                </a:lnTo>
                <a:lnTo>
                  <a:pt x="98" y="62"/>
                </a:lnTo>
                <a:lnTo>
                  <a:pt x="89" y="3"/>
                </a:lnTo>
                <a:lnTo>
                  <a:pt x="31" y="0"/>
                </a:lnTo>
                <a:lnTo>
                  <a:pt x="0" y="64"/>
                </a:lnTo>
                <a:lnTo>
                  <a:pt x="34" y="138"/>
                </a:lnTo>
                <a:lnTo>
                  <a:pt x="35" y="138"/>
                </a:lnTo>
                <a:lnTo>
                  <a:pt x="37" y="138"/>
                </a:lnTo>
                <a:lnTo>
                  <a:pt x="40" y="138"/>
                </a:lnTo>
                <a:lnTo>
                  <a:pt x="43" y="138"/>
                </a:lnTo>
                <a:lnTo>
                  <a:pt x="48" y="138"/>
                </a:lnTo>
                <a:lnTo>
                  <a:pt x="53" y="138"/>
                </a:lnTo>
                <a:lnTo>
                  <a:pt x="59" y="139"/>
                </a:lnTo>
                <a:lnTo>
                  <a:pt x="62" y="139"/>
                </a:lnTo>
                <a:lnTo>
                  <a:pt x="65" y="139"/>
                </a:lnTo>
                <a:lnTo>
                  <a:pt x="68" y="139"/>
                </a:lnTo>
                <a:lnTo>
                  <a:pt x="72" y="140"/>
                </a:lnTo>
                <a:lnTo>
                  <a:pt x="76" y="140"/>
                </a:lnTo>
                <a:lnTo>
                  <a:pt x="79" y="141"/>
                </a:lnTo>
                <a:lnTo>
                  <a:pt x="84" y="141"/>
                </a:lnTo>
                <a:lnTo>
                  <a:pt x="88" y="143"/>
                </a:lnTo>
                <a:lnTo>
                  <a:pt x="91" y="143"/>
                </a:lnTo>
                <a:lnTo>
                  <a:pt x="96" y="144"/>
                </a:lnTo>
                <a:lnTo>
                  <a:pt x="100" y="145"/>
                </a:lnTo>
                <a:lnTo>
                  <a:pt x="106" y="146"/>
                </a:lnTo>
                <a:lnTo>
                  <a:pt x="109" y="147"/>
                </a:lnTo>
                <a:lnTo>
                  <a:pt x="114" y="149"/>
                </a:lnTo>
                <a:lnTo>
                  <a:pt x="119" y="150"/>
                </a:lnTo>
                <a:lnTo>
                  <a:pt x="123" y="151"/>
                </a:lnTo>
                <a:lnTo>
                  <a:pt x="128" y="151"/>
                </a:lnTo>
                <a:lnTo>
                  <a:pt x="133" y="152"/>
                </a:lnTo>
                <a:lnTo>
                  <a:pt x="138" y="155"/>
                </a:lnTo>
                <a:lnTo>
                  <a:pt x="144" y="156"/>
                </a:lnTo>
                <a:lnTo>
                  <a:pt x="149" y="157"/>
                </a:lnTo>
                <a:lnTo>
                  <a:pt x="153" y="159"/>
                </a:lnTo>
                <a:lnTo>
                  <a:pt x="158" y="161"/>
                </a:lnTo>
                <a:lnTo>
                  <a:pt x="164" y="163"/>
                </a:lnTo>
                <a:lnTo>
                  <a:pt x="169" y="164"/>
                </a:lnTo>
                <a:lnTo>
                  <a:pt x="174" y="167"/>
                </a:lnTo>
                <a:lnTo>
                  <a:pt x="180" y="169"/>
                </a:lnTo>
                <a:lnTo>
                  <a:pt x="185" y="171"/>
                </a:lnTo>
                <a:lnTo>
                  <a:pt x="189" y="174"/>
                </a:lnTo>
                <a:lnTo>
                  <a:pt x="195" y="176"/>
                </a:lnTo>
                <a:lnTo>
                  <a:pt x="200" y="178"/>
                </a:lnTo>
                <a:lnTo>
                  <a:pt x="206" y="182"/>
                </a:lnTo>
                <a:lnTo>
                  <a:pt x="211" y="184"/>
                </a:lnTo>
                <a:lnTo>
                  <a:pt x="217" y="188"/>
                </a:lnTo>
                <a:lnTo>
                  <a:pt x="222" y="190"/>
                </a:lnTo>
                <a:lnTo>
                  <a:pt x="226" y="194"/>
                </a:lnTo>
                <a:lnTo>
                  <a:pt x="231" y="198"/>
                </a:lnTo>
                <a:lnTo>
                  <a:pt x="237" y="200"/>
                </a:lnTo>
                <a:lnTo>
                  <a:pt x="242" y="205"/>
                </a:lnTo>
                <a:lnTo>
                  <a:pt x="247" y="208"/>
                </a:lnTo>
                <a:lnTo>
                  <a:pt x="252" y="212"/>
                </a:lnTo>
                <a:lnTo>
                  <a:pt x="256" y="216"/>
                </a:lnTo>
                <a:lnTo>
                  <a:pt x="261" y="220"/>
                </a:lnTo>
                <a:lnTo>
                  <a:pt x="266" y="225"/>
                </a:lnTo>
                <a:lnTo>
                  <a:pt x="271" y="229"/>
                </a:lnTo>
                <a:lnTo>
                  <a:pt x="276" y="234"/>
                </a:lnTo>
                <a:lnTo>
                  <a:pt x="280" y="238"/>
                </a:lnTo>
                <a:lnTo>
                  <a:pt x="285" y="244"/>
                </a:lnTo>
                <a:lnTo>
                  <a:pt x="289" y="248"/>
                </a:lnTo>
                <a:lnTo>
                  <a:pt x="292" y="250"/>
                </a:lnTo>
                <a:lnTo>
                  <a:pt x="297" y="254"/>
                </a:lnTo>
                <a:lnTo>
                  <a:pt x="301" y="259"/>
                </a:lnTo>
                <a:lnTo>
                  <a:pt x="304" y="261"/>
                </a:lnTo>
                <a:lnTo>
                  <a:pt x="308" y="266"/>
                </a:lnTo>
                <a:lnTo>
                  <a:pt x="312" y="269"/>
                </a:lnTo>
                <a:lnTo>
                  <a:pt x="315" y="273"/>
                </a:lnTo>
                <a:lnTo>
                  <a:pt x="318" y="277"/>
                </a:lnTo>
                <a:lnTo>
                  <a:pt x="320" y="281"/>
                </a:lnTo>
                <a:lnTo>
                  <a:pt x="323" y="285"/>
                </a:lnTo>
                <a:lnTo>
                  <a:pt x="327" y="289"/>
                </a:lnTo>
                <a:lnTo>
                  <a:pt x="329" y="293"/>
                </a:lnTo>
                <a:lnTo>
                  <a:pt x="332" y="297"/>
                </a:lnTo>
                <a:lnTo>
                  <a:pt x="335" y="301"/>
                </a:lnTo>
                <a:lnTo>
                  <a:pt x="338" y="305"/>
                </a:lnTo>
                <a:lnTo>
                  <a:pt x="340" y="309"/>
                </a:lnTo>
                <a:lnTo>
                  <a:pt x="343" y="314"/>
                </a:lnTo>
                <a:lnTo>
                  <a:pt x="345" y="317"/>
                </a:lnTo>
                <a:lnTo>
                  <a:pt x="347" y="322"/>
                </a:lnTo>
                <a:lnTo>
                  <a:pt x="349" y="326"/>
                </a:lnTo>
                <a:lnTo>
                  <a:pt x="351" y="330"/>
                </a:lnTo>
                <a:lnTo>
                  <a:pt x="353" y="334"/>
                </a:lnTo>
                <a:lnTo>
                  <a:pt x="356" y="339"/>
                </a:lnTo>
                <a:lnTo>
                  <a:pt x="358" y="344"/>
                </a:lnTo>
                <a:lnTo>
                  <a:pt x="359" y="347"/>
                </a:lnTo>
                <a:lnTo>
                  <a:pt x="362" y="352"/>
                </a:lnTo>
                <a:lnTo>
                  <a:pt x="363" y="357"/>
                </a:lnTo>
                <a:lnTo>
                  <a:pt x="365" y="360"/>
                </a:lnTo>
                <a:lnTo>
                  <a:pt x="367" y="365"/>
                </a:lnTo>
                <a:lnTo>
                  <a:pt x="369" y="370"/>
                </a:lnTo>
                <a:lnTo>
                  <a:pt x="370" y="374"/>
                </a:lnTo>
                <a:lnTo>
                  <a:pt x="371" y="378"/>
                </a:lnTo>
                <a:lnTo>
                  <a:pt x="373" y="382"/>
                </a:lnTo>
                <a:lnTo>
                  <a:pt x="374" y="386"/>
                </a:lnTo>
                <a:lnTo>
                  <a:pt x="375" y="390"/>
                </a:lnTo>
                <a:lnTo>
                  <a:pt x="376" y="395"/>
                </a:lnTo>
                <a:lnTo>
                  <a:pt x="377" y="399"/>
                </a:lnTo>
                <a:lnTo>
                  <a:pt x="379" y="403"/>
                </a:lnTo>
                <a:lnTo>
                  <a:pt x="380" y="408"/>
                </a:lnTo>
                <a:lnTo>
                  <a:pt x="381" y="412"/>
                </a:lnTo>
                <a:lnTo>
                  <a:pt x="382" y="415"/>
                </a:lnTo>
                <a:lnTo>
                  <a:pt x="382" y="420"/>
                </a:lnTo>
                <a:lnTo>
                  <a:pt x="383" y="424"/>
                </a:lnTo>
                <a:lnTo>
                  <a:pt x="385" y="429"/>
                </a:lnTo>
                <a:lnTo>
                  <a:pt x="386" y="432"/>
                </a:lnTo>
                <a:lnTo>
                  <a:pt x="386" y="436"/>
                </a:lnTo>
                <a:lnTo>
                  <a:pt x="387" y="441"/>
                </a:lnTo>
                <a:lnTo>
                  <a:pt x="387" y="444"/>
                </a:lnTo>
                <a:lnTo>
                  <a:pt x="387" y="448"/>
                </a:lnTo>
                <a:lnTo>
                  <a:pt x="388" y="451"/>
                </a:lnTo>
                <a:lnTo>
                  <a:pt x="388" y="456"/>
                </a:lnTo>
                <a:lnTo>
                  <a:pt x="389" y="459"/>
                </a:lnTo>
                <a:lnTo>
                  <a:pt x="389" y="463"/>
                </a:lnTo>
                <a:lnTo>
                  <a:pt x="391" y="467"/>
                </a:lnTo>
                <a:lnTo>
                  <a:pt x="391" y="470"/>
                </a:lnTo>
                <a:lnTo>
                  <a:pt x="391" y="474"/>
                </a:lnTo>
                <a:lnTo>
                  <a:pt x="392" y="478"/>
                </a:lnTo>
                <a:lnTo>
                  <a:pt x="392" y="481"/>
                </a:lnTo>
                <a:lnTo>
                  <a:pt x="392" y="485"/>
                </a:lnTo>
                <a:lnTo>
                  <a:pt x="392" y="488"/>
                </a:lnTo>
                <a:lnTo>
                  <a:pt x="393" y="492"/>
                </a:lnTo>
                <a:lnTo>
                  <a:pt x="393" y="496"/>
                </a:lnTo>
                <a:lnTo>
                  <a:pt x="394" y="499"/>
                </a:lnTo>
                <a:lnTo>
                  <a:pt x="393" y="500"/>
                </a:lnTo>
                <a:lnTo>
                  <a:pt x="393" y="504"/>
                </a:lnTo>
                <a:lnTo>
                  <a:pt x="393" y="508"/>
                </a:lnTo>
                <a:lnTo>
                  <a:pt x="393" y="512"/>
                </a:lnTo>
                <a:lnTo>
                  <a:pt x="392" y="517"/>
                </a:lnTo>
                <a:lnTo>
                  <a:pt x="391" y="523"/>
                </a:lnTo>
                <a:lnTo>
                  <a:pt x="391" y="526"/>
                </a:lnTo>
                <a:lnTo>
                  <a:pt x="391" y="529"/>
                </a:lnTo>
                <a:lnTo>
                  <a:pt x="389" y="532"/>
                </a:lnTo>
                <a:lnTo>
                  <a:pt x="389" y="535"/>
                </a:lnTo>
                <a:lnTo>
                  <a:pt x="388" y="539"/>
                </a:lnTo>
                <a:lnTo>
                  <a:pt x="388" y="542"/>
                </a:lnTo>
                <a:lnTo>
                  <a:pt x="387" y="545"/>
                </a:lnTo>
                <a:lnTo>
                  <a:pt x="387" y="549"/>
                </a:lnTo>
                <a:lnTo>
                  <a:pt x="386" y="553"/>
                </a:lnTo>
                <a:lnTo>
                  <a:pt x="386" y="557"/>
                </a:lnTo>
                <a:lnTo>
                  <a:pt x="385" y="560"/>
                </a:lnTo>
                <a:lnTo>
                  <a:pt x="385" y="565"/>
                </a:lnTo>
                <a:lnTo>
                  <a:pt x="383" y="569"/>
                </a:lnTo>
                <a:lnTo>
                  <a:pt x="382" y="573"/>
                </a:lnTo>
                <a:lnTo>
                  <a:pt x="381" y="577"/>
                </a:lnTo>
                <a:lnTo>
                  <a:pt x="380" y="582"/>
                </a:lnTo>
                <a:lnTo>
                  <a:pt x="379" y="585"/>
                </a:lnTo>
                <a:lnTo>
                  <a:pt x="377" y="590"/>
                </a:lnTo>
                <a:lnTo>
                  <a:pt x="376" y="595"/>
                </a:lnTo>
                <a:lnTo>
                  <a:pt x="375" y="600"/>
                </a:lnTo>
                <a:lnTo>
                  <a:pt x="374" y="603"/>
                </a:lnTo>
                <a:lnTo>
                  <a:pt x="373" y="608"/>
                </a:lnTo>
                <a:lnTo>
                  <a:pt x="370" y="613"/>
                </a:lnTo>
                <a:lnTo>
                  <a:pt x="369" y="618"/>
                </a:lnTo>
                <a:lnTo>
                  <a:pt x="367" y="622"/>
                </a:lnTo>
                <a:lnTo>
                  <a:pt x="365" y="627"/>
                </a:lnTo>
                <a:lnTo>
                  <a:pt x="363" y="631"/>
                </a:lnTo>
                <a:lnTo>
                  <a:pt x="362" y="637"/>
                </a:lnTo>
                <a:lnTo>
                  <a:pt x="359" y="642"/>
                </a:lnTo>
                <a:lnTo>
                  <a:pt x="357" y="645"/>
                </a:lnTo>
                <a:lnTo>
                  <a:pt x="355" y="650"/>
                </a:lnTo>
                <a:lnTo>
                  <a:pt x="353" y="655"/>
                </a:lnTo>
                <a:lnTo>
                  <a:pt x="351" y="660"/>
                </a:lnTo>
                <a:lnTo>
                  <a:pt x="349" y="664"/>
                </a:lnTo>
                <a:lnTo>
                  <a:pt x="346" y="669"/>
                </a:lnTo>
                <a:lnTo>
                  <a:pt x="344" y="675"/>
                </a:lnTo>
                <a:lnTo>
                  <a:pt x="340" y="679"/>
                </a:lnTo>
                <a:lnTo>
                  <a:pt x="338" y="683"/>
                </a:lnTo>
                <a:lnTo>
                  <a:pt x="334" y="688"/>
                </a:lnTo>
                <a:lnTo>
                  <a:pt x="332" y="693"/>
                </a:lnTo>
                <a:lnTo>
                  <a:pt x="328" y="698"/>
                </a:lnTo>
                <a:lnTo>
                  <a:pt x="325" y="703"/>
                </a:lnTo>
                <a:lnTo>
                  <a:pt x="321" y="706"/>
                </a:lnTo>
                <a:lnTo>
                  <a:pt x="319" y="712"/>
                </a:lnTo>
                <a:lnTo>
                  <a:pt x="315" y="716"/>
                </a:lnTo>
                <a:lnTo>
                  <a:pt x="312" y="721"/>
                </a:lnTo>
                <a:lnTo>
                  <a:pt x="307" y="725"/>
                </a:lnTo>
                <a:lnTo>
                  <a:pt x="303" y="729"/>
                </a:lnTo>
                <a:lnTo>
                  <a:pt x="300" y="734"/>
                </a:lnTo>
                <a:lnTo>
                  <a:pt x="295" y="739"/>
                </a:lnTo>
                <a:lnTo>
                  <a:pt x="291" y="742"/>
                </a:lnTo>
                <a:lnTo>
                  <a:pt x="288" y="747"/>
                </a:lnTo>
                <a:lnTo>
                  <a:pt x="285" y="747"/>
                </a:lnTo>
                <a:lnTo>
                  <a:pt x="283" y="751"/>
                </a:lnTo>
                <a:lnTo>
                  <a:pt x="280" y="752"/>
                </a:lnTo>
                <a:lnTo>
                  <a:pt x="278" y="755"/>
                </a:lnTo>
                <a:lnTo>
                  <a:pt x="274" y="759"/>
                </a:lnTo>
                <a:lnTo>
                  <a:pt x="271" y="762"/>
                </a:lnTo>
                <a:lnTo>
                  <a:pt x="266" y="765"/>
                </a:lnTo>
                <a:lnTo>
                  <a:pt x="261" y="770"/>
                </a:lnTo>
                <a:lnTo>
                  <a:pt x="255" y="773"/>
                </a:lnTo>
                <a:lnTo>
                  <a:pt x="250" y="778"/>
                </a:lnTo>
                <a:lnTo>
                  <a:pt x="247" y="780"/>
                </a:lnTo>
                <a:lnTo>
                  <a:pt x="243" y="783"/>
                </a:lnTo>
                <a:lnTo>
                  <a:pt x="241" y="785"/>
                </a:lnTo>
                <a:lnTo>
                  <a:pt x="237" y="788"/>
                </a:lnTo>
                <a:lnTo>
                  <a:pt x="234" y="790"/>
                </a:lnTo>
                <a:lnTo>
                  <a:pt x="230" y="792"/>
                </a:lnTo>
                <a:lnTo>
                  <a:pt x="226" y="795"/>
                </a:lnTo>
                <a:lnTo>
                  <a:pt x="223" y="798"/>
                </a:lnTo>
                <a:lnTo>
                  <a:pt x="218" y="800"/>
                </a:lnTo>
                <a:lnTo>
                  <a:pt x="214" y="802"/>
                </a:lnTo>
                <a:lnTo>
                  <a:pt x="210" y="804"/>
                </a:lnTo>
                <a:lnTo>
                  <a:pt x="206" y="807"/>
                </a:lnTo>
                <a:lnTo>
                  <a:pt x="201" y="809"/>
                </a:lnTo>
                <a:lnTo>
                  <a:pt x="197" y="812"/>
                </a:lnTo>
                <a:lnTo>
                  <a:pt x="192" y="814"/>
                </a:lnTo>
                <a:lnTo>
                  <a:pt x="187" y="816"/>
                </a:lnTo>
                <a:lnTo>
                  <a:pt x="182" y="819"/>
                </a:lnTo>
                <a:lnTo>
                  <a:pt x="176" y="821"/>
                </a:lnTo>
                <a:lnTo>
                  <a:pt x="171" y="823"/>
                </a:lnTo>
                <a:lnTo>
                  <a:pt x="167" y="825"/>
                </a:lnTo>
                <a:lnTo>
                  <a:pt x="161" y="827"/>
                </a:lnTo>
                <a:lnTo>
                  <a:pt x="155" y="829"/>
                </a:lnTo>
                <a:lnTo>
                  <a:pt x="149" y="832"/>
                </a:lnTo>
                <a:lnTo>
                  <a:pt x="144" y="834"/>
                </a:lnTo>
                <a:lnTo>
                  <a:pt x="137" y="835"/>
                </a:lnTo>
                <a:lnTo>
                  <a:pt x="131" y="838"/>
                </a:lnTo>
                <a:lnTo>
                  <a:pt x="125" y="839"/>
                </a:lnTo>
                <a:lnTo>
                  <a:pt x="119" y="840"/>
                </a:lnTo>
                <a:lnTo>
                  <a:pt x="111" y="841"/>
                </a:lnTo>
                <a:lnTo>
                  <a:pt x="104" y="844"/>
                </a:lnTo>
                <a:lnTo>
                  <a:pt x="98" y="845"/>
                </a:lnTo>
                <a:lnTo>
                  <a:pt x="91" y="846"/>
                </a:lnTo>
                <a:lnTo>
                  <a:pt x="84" y="847"/>
                </a:lnTo>
                <a:lnTo>
                  <a:pt x="77" y="849"/>
                </a:lnTo>
                <a:lnTo>
                  <a:pt x="70" y="850"/>
                </a:lnTo>
                <a:lnTo>
                  <a:pt x="62" y="850"/>
                </a:lnTo>
                <a:lnTo>
                  <a:pt x="54" y="851"/>
                </a:lnTo>
                <a:lnTo>
                  <a:pt x="47" y="851"/>
                </a:lnTo>
                <a:lnTo>
                  <a:pt x="40" y="852"/>
                </a:lnTo>
                <a:lnTo>
                  <a:pt x="32" y="852"/>
                </a:lnTo>
                <a:close/>
              </a:path>
            </a:pathLst>
          </a:custGeom>
          <a:solidFill>
            <a:srgbClr val="EAEAEA"/>
          </a:solidFill>
          <a:ln w="9525">
            <a:noFill/>
            <a:round/>
            <a:headEnd/>
            <a:tailEnd/>
          </a:ln>
        </p:spPr>
        <p:txBody>
          <a:bodyPr/>
          <a:lstStyle/>
          <a:p>
            <a:endParaRPr lang="en-US"/>
          </a:p>
        </p:txBody>
      </p:sp>
      <p:sp>
        <p:nvSpPr>
          <p:cNvPr id="490509" name="Freeform 24"/>
          <p:cNvSpPr>
            <a:spLocks noChangeAspect="1"/>
          </p:cNvSpPr>
          <p:nvPr/>
        </p:nvSpPr>
        <p:spPr bwMode="gray">
          <a:xfrm>
            <a:off x="5510213" y="2292350"/>
            <a:ext cx="1052512" cy="1949450"/>
          </a:xfrm>
          <a:custGeom>
            <a:avLst/>
            <a:gdLst>
              <a:gd name="T0" fmla="*/ 2147483647 w 523"/>
              <a:gd name="T1" fmla="*/ 2147483647 h 992"/>
              <a:gd name="T2" fmla="*/ 2147483647 w 523"/>
              <a:gd name="T3" fmla="*/ 2147483647 h 992"/>
              <a:gd name="T4" fmla="*/ 2147483647 w 523"/>
              <a:gd name="T5" fmla="*/ 2147483647 h 992"/>
              <a:gd name="T6" fmla="*/ 0 w 523"/>
              <a:gd name="T7" fmla="*/ 2147483647 h 992"/>
              <a:gd name="T8" fmla="*/ 0 w 523"/>
              <a:gd name="T9" fmla="*/ 2147483647 h 992"/>
              <a:gd name="T10" fmla="*/ 0 w 523"/>
              <a:gd name="T11" fmla="*/ 2147483647 h 992"/>
              <a:gd name="T12" fmla="*/ 0 w 523"/>
              <a:gd name="T13" fmla="*/ 2147483647 h 992"/>
              <a:gd name="T14" fmla="*/ 2147483647 w 523"/>
              <a:gd name="T15" fmla="*/ 2147483647 h 992"/>
              <a:gd name="T16" fmla="*/ 2147483647 w 523"/>
              <a:gd name="T17" fmla="*/ 2147483647 h 992"/>
              <a:gd name="T18" fmla="*/ 2147483647 w 523"/>
              <a:gd name="T19" fmla="*/ 2147483647 h 992"/>
              <a:gd name="T20" fmla="*/ 2147483647 w 523"/>
              <a:gd name="T21" fmla="*/ 2147483647 h 992"/>
              <a:gd name="T22" fmla="*/ 2147483647 w 523"/>
              <a:gd name="T23" fmla="*/ 2147483647 h 992"/>
              <a:gd name="T24" fmla="*/ 2147483647 w 523"/>
              <a:gd name="T25" fmla="*/ 2147483647 h 992"/>
              <a:gd name="T26" fmla="*/ 2147483647 w 523"/>
              <a:gd name="T27" fmla="*/ 2147483647 h 992"/>
              <a:gd name="T28" fmla="*/ 2147483647 w 523"/>
              <a:gd name="T29" fmla="*/ 2147483647 h 992"/>
              <a:gd name="T30" fmla="*/ 2147483647 w 523"/>
              <a:gd name="T31" fmla="*/ 2147483647 h 992"/>
              <a:gd name="T32" fmla="*/ 2147483647 w 523"/>
              <a:gd name="T33" fmla="*/ 2147483647 h 992"/>
              <a:gd name="T34" fmla="*/ 2147483647 w 523"/>
              <a:gd name="T35" fmla="*/ 2147483647 h 992"/>
              <a:gd name="T36" fmla="*/ 2147483647 w 523"/>
              <a:gd name="T37" fmla="*/ 2147483647 h 992"/>
              <a:gd name="T38" fmla="*/ 2147483647 w 523"/>
              <a:gd name="T39" fmla="*/ 2147483647 h 992"/>
              <a:gd name="T40" fmla="*/ 2147483647 w 523"/>
              <a:gd name="T41" fmla="*/ 2147483647 h 992"/>
              <a:gd name="T42" fmla="*/ 2147483647 w 523"/>
              <a:gd name="T43" fmla="*/ 2147483647 h 992"/>
              <a:gd name="T44" fmla="*/ 2147483647 w 523"/>
              <a:gd name="T45" fmla="*/ 2147483647 h 992"/>
              <a:gd name="T46" fmla="*/ 2147483647 w 523"/>
              <a:gd name="T47" fmla="*/ 2147483647 h 992"/>
              <a:gd name="T48" fmla="*/ 2147483647 w 523"/>
              <a:gd name="T49" fmla="*/ 2147483647 h 992"/>
              <a:gd name="T50" fmla="*/ 2147483647 w 523"/>
              <a:gd name="T51" fmla="*/ 2147483647 h 992"/>
              <a:gd name="T52" fmla="*/ 2147483647 w 523"/>
              <a:gd name="T53" fmla="*/ 2147483647 h 992"/>
              <a:gd name="T54" fmla="*/ 2147483647 w 523"/>
              <a:gd name="T55" fmla="*/ 2147483647 h 992"/>
              <a:gd name="T56" fmla="*/ 2147483647 w 523"/>
              <a:gd name="T57" fmla="*/ 2147483647 h 992"/>
              <a:gd name="T58" fmla="*/ 2147483647 w 523"/>
              <a:gd name="T59" fmla="*/ 2147483647 h 992"/>
              <a:gd name="T60" fmla="*/ 2147483647 w 523"/>
              <a:gd name="T61" fmla="*/ 2147483647 h 992"/>
              <a:gd name="T62" fmla="*/ 2147483647 w 523"/>
              <a:gd name="T63" fmla="*/ 2147483647 h 992"/>
              <a:gd name="T64" fmla="*/ 2147483647 w 523"/>
              <a:gd name="T65" fmla="*/ 2147483647 h 992"/>
              <a:gd name="T66" fmla="*/ 2147483647 w 523"/>
              <a:gd name="T67" fmla="*/ 2147483647 h 992"/>
              <a:gd name="T68" fmla="*/ 2147483647 w 523"/>
              <a:gd name="T69" fmla="*/ 2147483647 h 992"/>
              <a:gd name="T70" fmla="*/ 2147483647 w 523"/>
              <a:gd name="T71" fmla="*/ 2147483647 h 992"/>
              <a:gd name="T72" fmla="*/ 2147483647 w 523"/>
              <a:gd name="T73" fmla="*/ 2147483647 h 992"/>
              <a:gd name="T74" fmla="*/ 2147483647 w 523"/>
              <a:gd name="T75" fmla="*/ 2147483647 h 992"/>
              <a:gd name="T76" fmla="*/ 2147483647 w 523"/>
              <a:gd name="T77" fmla="*/ 2147483647 h 992"/>
              <a:gd name="T78" fmla="*/ 2147483647 w 523"/>
              <a:gd name="T79" fmla="*/ 2147483647 h 992"/>
              <a:gd name="T80" fmla="*/ 2147483647 w 523"/>
              <a:gd name="T81" fmla="*/ 2147483647 h 992"/>
              <a:gd name="T82" fmla="*/ 2147483647 w 523"/>
              <a:gd name="T83" fmla="*/ 2147483647 h 992"/>
              <a:gd name="T84" fmla="*/ 2147483647 w 523"/>
              <a:gd name="T85" fmla="*/ 2147483647 h 992"/>
              <a:gd name="T86" fmla="*/ 2147483647 w 523"/>
              <a:gd name="T87" fmla="*/ 2147483647 h 992"/>
              <a:gd name="T88" fmla="*/ 2147483647 w 523"/>
              <a:gd name="T89" fmla="*/ 2147483647 h 992"/>
              <a:gd name="T90" fmla="*/ 2147483647 w 523"/>
              <a:gd name="T91" fmla="*/ 2147483647 h 992"/>
              <a:gd name="T92" fmla="*/ 2147483647 w 523"/>
              <a:gd name="T93" fmla="*/ 2147483647 h 992"/>
              <a:gd name="T94" fmla="*/ 2147483647 w 523"/>
              <a:gd name="T95" fmla="*/ 2147483647 h 992"/>
              <a:gd name="T96" fmla="*/ 2147483647 w 523"/>
              <a:gd name="T97" fmla="*/ 2147483647 h 992"/>
              <a:gd name="T98" fmla="*/ 2147483647 w 523"/>
              <a:gd name="T99" fmla="*/ 2147483647 h 992"/>
              <a:gd name="T100" fmla="*/ 2147483647 w 523"/>
              <a:gd name="T101" fmla="*/ 2147483647 h 992"/>
              <a:gd name="T102" fmla="*/ 2147483647 w 523"/>
              <a:gd name="T103" fmla="*/ 2147483647 h 992"/>
              <a:gd name="T104" fmla="*/ 2147483647 w 523"/>
              <a:gd name="T105" fmla="*/ 2147483647 h 9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3"/>
              <a:gd name="T160" fmla="*/ 0 h 992"/>
              <a:gd name="T161" fmla="*/ 523 w 523"/>
              <a:gd name="T162" fmla="*/ 992 h 9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3" h="992">
                <a:moveTo>
                  <a:pt x="500" y="139"/>
                </a:moveTo>
                <a:lnTo>
                  <a:pt x="497" y="0"/>
                </a:lnTo>
                <a:lnTo>
                  <a:pt x="453" y="1"/>
                </a:lnTo>
                <a:lnTo>
                  <a:pt x="435" y="63"/>
                </a:lnTo>
                <a:lnTo>
                  <a:pt x="341" y="89"/>
                </a:lnTo>
                <a:lnTo>
                  <a:pt x="281" y="48"/>
                </a:lnTo>
                <a:lnTo>
                  <a:pt x="213" y="86"/>
                </a:lnTo>
                <a:lnTo>
                  <a:pt x="217" y="158"/>
                </a:lnTo>
                <a:lnTo>
                  <a:pt x="166" y="212"/>
                </a:lnTo>
                <a:lnTo>
                  <a:pt x="96" y="201"/>
                </a:lnTo>
                <a:lnTo>
                  <a:pt x="49" y="276"/>
                </a:lnTo>
                <a:lnTo>
                  <a:pt x="91" y="335"/>
                </a:lnTo>
                <a:lnTo>
                  <a:pt x="63" y="424"/>
                </a:lnTo>
                <a:lnTo>
                  <a:pt x="2" y="440"/>
                </a:lnTo>
                <a:lnTo>
                  <a:pt x="1" y="445"/>
                </a:lnTo>
                <a:lnTo>
                  <a:pt x="1" y="450"/>
                </a:lnTo>
                <a:lnTo>
                  <a:pt x="0" y="456"/>
                </a:lnTo>
                <a:lnTo>
                  <a:pt x="0" y="462"/>
                </a:lnTo>
                <a:lnTo>
                  <a:pt x="0" y="468"/>
                </a:lnTo>
                <a:lnTo>
                  <a:pt x="0" y="474"/>
                </a:lnTo>
                <a:lnTo>
                  <a:pt x="0" y="477"/>
                </a:lnTo>
                <a:lnTo>
                  <a:pt x="0" y="481"/>
                </a:lnTo>
                <a:lnTo>
                  <a:pt x="0" y="483"/>
                </a:lnTo>
                <a:lnTo>
                  <a:pt x="0" y="487"/>
                </a:lnTo>
                <a:lnTo>
                  <a:pt x="0" y="491"/>
                </a:lnTo>
                <a:lnTo>
                  <a:pt x="0" y="494"/>
                </a:lnTo>
                <a:lnTo>
                  <a:pt x="0" y="497"/>
                </a:lnTo>
                <a:lnTo>
                  <a:pt x="0" y="500"/>
                </a:lnTo>
                <a:lnTo>
                  <a:pt x="0" y="504"/>
                </a:lnTo>
                <a:lnTo>
                  <a:pt x="0" y="507"/>
                </a:lnTo>
                <a:lnTo>
                  <a:pt x="0" y="511"/>
                </a:lnTo>
                <a:lnTo>
                  <a:pt x="0" y="515"/>
                </a:lnTo>
                <a:lnTo>
                  <a:pt x="0" y="518"/>
                </a:lnTo>
                <a:lnTo>
                  <a:pt x="0" y="521"/>
                </a:lnTo>
                <a:lnTo>
                  <a:pt x="0" y="524"/>
                </a:lnTo>
                <a:lnTo>
                  <a:pt x="1" y="528"/>
                </a:lnTo>
                <a:lnTo>
                  <a:pt x="1" y="531"/>
                </a:lnTo>
                <a:lnTo>
                  <a:pt x="1" y="535"/>
                </a:lnTo>
                <a:lnTo>
                  <a:pt x="2" y="538"/>
                </a:lnTo>
                <a:lnTo>
                  <a:pt x="2" y="542"/>
                </a:lnTo>
                <a:lnTo>
                  <a:pt x="63" y="559"/>
                </a:lnTo>
                <a:lnTo>
                  <a:pt x="88" y="652"/>
                </a:lnTo>
                <a:lnTo>
                  <a:pt x="48" y="711"/>
                </a:lnTo>
                <a:lnTo>
                  <a:pt x="86" y="780"/>
                </a:lnTo>
                <a:lnTo>
                  <a:pt x="158" y="777"/>
                </a:lnTo>
                <a:lnTo>
                  <a:pt x="212" y="826"/>
                </a:lnTo>
                <a:lnTo>
                  <a:pt x="201" y="897"/>
                </a:lnTo>
                <a:lnTo>
                  <a:pt x="278" y="944"/>
                </a:lnTo>
                <a:lnTo>
                  <a:pt x="334" y="903"/>
                </a:lnTo>
                <a:lnTo>
                  <a:pt x="431" y="931"/>
                </a:lnTo>
                <a:lnTo>
                  <a:pt x="442" y="988"/>
                </a:lnTo>
                <a:lnTo>
                  <a:pt x="497" y="992"/>
                </a:lnTo>
                <a:lnTo>
                  <a:pt x="523" y="935"/>
                </a:lnTo>
                <a:lnTo>
                  <a:pt x="496" y="853"/>
                </a:lnTo>
                <a:lnTo>
                  <a:pt x="494" y="853"/>
                </a:lnTo>
                <a:lnTo>
                  <a:pt x="493" y="853"/>
                </a:lnTo>
                <a:lnTo>
                  <a:pt x="491" y="853"/>
                </a:lnTo>
                <a:lnTo>
                  <a:pt x="488" y="853"/>
                </a:lnTo>
                <a:lnTo>
                  <a:pt x="484" y="852"/>
                </a:lnTo>
                <a:lnTo>
                  <a:pt x="479" y="852"/>
                </a:lnTo>
                <a:lnTo>
                  <a:pt x="474" y="852"/>
                </a:lnTo>
                <a:lnTo>
                  <a:pt x="469" y="852"/>
                </a:lnTo>
                <a:lnTo>
                  <a:pt x="466" y="851"/>
                </a:lnTo>
                <a:lnTo>
                  <a:pt x="462" y="851"/>
                </a:lnTo>
                <a:lnTo>
                  <a:pt x="459" y="851"/>
                </a:lnTo>
                <a:lnTo>
                  <a:pt x="455" y="850"/>
                </a:lnTo>
                <a:lnTo>
                  <a:pt x="451" y="850"/>
                </a:lnTo>
                <a:lnTo>
                  <a:pt x="448" y="848"/>
                </a:lnTo>
                <a:lnTo>
                  <a:pt x="444" y="848"/>
                </a:lnTo>
                <a:lnTo>
                  <a:pt x="441" y="848"/>
                </a:lnTo>
                <a:lnTo>
                  <a:pt x="436" y="847"/>
                </a:lnTo>
                <a:lnTo>
                  <a:pt x="432" y="846"/>
                </a:lnTo>
                <a:lnTo>
                  <a:pt x="427" y="845"/>
                </a:lnTo>
                <a:lnTo>
                  <a:pt x="424" y="844"/>
                </a:lnTo>
                <a:lnTo>
                  <a:pt x="419" y="842"/>
                </a:lnTo>
                <a:lnTo>
                  <a:pt x="414" y="842"/>
                </a:lnTo>
                <a:lnTo>
                  <a:pt x="409" y="841"/>
                </a:lnTo>
                <a:lnTo>
                  <a:pt x="405" y="840"/>
                </a:lnTo>
                <a:lnTo>
                  <a:pt x="400" y="839"/>
                </a:lnTo>
                <a:lnTo>
                  <a:pt x="395" y="838"/>
                </a:lnTo>
                <a:lnTo>
                  <a:pt x="390" y="836"/>
                </a:lnTo>
                <a:lnTo>
                  <a:pt x="384" y="835"/>
                </a:lnTo>
                <a:lnTo>
                  <a:pt x="379" y="833"/>
                </a:lnTo>
                <a:lnTo>
                  <a:pt x="375" y="832"/>
                </a:lnTo>
                <a:lnTo>
                  <a:pt x="369" y="829"/>
                </a:lnTo>
                <a:lnTo>
                  <a:pt x="365" y="828"/>
                </a:lnTo>
                <a:lnTo>
                  <a:pt x="359" y="826"/>
                </a:lnTo>
                <a:lnTo>
                  <a:pt x="354" y="823"/>
                </a:lnTo>
                <a:lnTo>
                  <a:pt x="348" y="821"/>
                </a:lnTo>
                <a:lnTo>
                  <a:pt x="344" y="820"/>
                </a:lnTo>
                <a:lnTo>
                  <a:pt x="339" y="816"/>
                </a:lnTo>
                <a:lnTo>
                  <a:pt x="334" y="814"/>
                </a:lnTo>
                <a:lnTo>
                  <a:pt x="328" y="813"/>
                </a:lnTo>
                <a:lnTo>
                  <a:pt x="323" y="810"/>
                </a:lnTo>
                <a:lnTo>
                  <a:pt x="317" y="807"/>
                </a:lnTo>
                <a:lnTo>
                  <a:pt x="312" y="803"/>
                </a:lnTo>
                <a:lnTo>
                  <a:pt x="308" y="801"/>
                </a:lnTo>
                <a:lnTo>
                  <a:pt x="302" y="797"/>
                </a:lnTo>
                <a:lnTo>
                  <a:pt x="297" y="793"/>
                </a:lnTo>
                <a:lnTo>
                  <a:pt x="292" y="790"/>
                </a:lnTo>
                <a:lnTo>
                  <a:pt x="286" y="787"/>
                </a:lnTo>
                <a:lnTo>
                  <a:pt x="282" y="784"/>
                </a:lnTo>
                <a:lnTo>
                  <a:pt x="276" y="779"/>
                </a:lnTo>
                <a:lnTo>
                  <a:pt x="272" y="775"/>
                </a:lnTo>
                <a:lnTo>
                  <a:pt x="267" y="772"/>
                </a:lnTo>
                <a:lnTo>
                  <a:pt x="262" y="767"/>
                </a:lnTo>
                <a:lnTo>
                  <a:pt x="257" y="763"/>
                </a:lnTo>
                <a:lnTo>
                  <a:pt x="254" y="759"/>
                </a:lnTo>
                <a:lnTo>
                  <a:pt x="249" y="754"/>
                </a:lnTo>
                <a:lnTo>
                  <a:pt x="245" y="749"/>
                </a:lnTo>
                <a:lnTo>
                  <a:pt x="243" y="748"/>
                </a:lnTo>
                <a:lnTo>
                  <a:pt x="239" y="744"/>
                </a:lnTo>
                <a:lnTo>
                  <a:pt x="237" y="742"/>
                </a:lnTo>
                <a:lnTo>
                  <a:pt x="235" y="740"/>
                </a:lnTo>
                <a:lnTo>
                  <a:pt x="231" y="736"/>
                </a:lnTo>
                <a:lnTo>
                  <a:pt x="229" y="734"/>
                </a:lnTo>
                <a:lnTo>
                  <a:pt x="224" y="729"/>
                </a:lnTo>
                <a:lnTo>
                  <a:pt x="220" y="724"/>
                </a:lnTo>
                <a:lnTo>
                  <a:pt x="215" y="718"/>
                </a:lnTo>
                <a:lnTo>
                  <a:pt x="212" y="713"/>
                </a:lnTo>
                <a:lnTo>
                  <a:pt x="209" y="710"/>
                </a:lnTo>
                <a:lnTo>
                  <a:pt x="207" y="706"/>
                </a:lnTo>
                <a:lnTo>
                  <a:pt x="205" y="704"/>
                </a:lnTo>
                <a:lnTo>
                  <a:pt x="202" y="700"/>
                </a:lnTo>
                <a:lnTo>
                  <a:pt x="200" y="696"/>
                </a:lnTo>
                <a:lnTo>
                  <a:pt x="197" y="693"/>
                </a:lnTo>
                <a:lnTo>
                  <a:pt x="195" y="689"/>
                </a:lnTo>
                <a:lnTo>
                  <a:pt x="193" y="686"/>
                </a:lnTo>
                <a:lnTo>
                  <a:pt x="190" y="681"/>
                </a:lnTo>
                <a:lnTo>
                  <a:pt x="188" y="677"/>
                </a:lnTo>
                <a:lnTo>
                  <a:pt x="185" y="673"/>
                </a:lnTo>
                <a:lnTo>
                  <a:pt x="183" y="668"/>
                </a:lnTo>
                <a:lnTo>
                  <a:pt x="179" y="664"/>
                </a:lnTo>
                <a:lnTo>
                  <a:pt x="178" y="659"/>
                </a:lnTo>
                <a:lnTo>
                  <a:pt x="176" y="653"/>
                </a:lnTo>
                <a:lnTo>
                  <a:pt x="173" y="650"/>
                </a:lnTo>
                <a:lnTo>
                  <a:pt x="171" y="644"/>
                </a:lnTo>
                <a:lnTo>
                  <a:pt x="169" y="639"/>
                </a:lnTo>
                <a:lnTo>
                  <a:pt x="166" y="633"/>
                </a:lnTo>
                <a:lnTo>
                  <a:pt x="165" y="628"/>
                </a:lnTo>
                <a:lnTo>
                  <a:pt x="163" y="622"/>
                </a:lnTo>
                <a:lnTo>
                  <a:pt x="160" y="617"/>
                </a:lnTo>
                <a:lnTo>
                  <a:pt x="158" y="611"/>
                </a:lnTo>
                <a:lnTo>
                  <a:pt x="157" y="606"/>
                </a:lnTo>
                <a:lnTo>
                  <a:pt x="154" y="600"/>
                </a:lnTo>
                <a:lnTo>
                  <a:pt x="153" y="594"/>
                </a:lnTo>
                <a:lnTo>
                  <a:pt x="151" y="588"/>
                </a:lnTo>
                <a:lnTo>
                  <a:pt x="149" y="580"/>
                </a:lnTo>
                <a:lnTo>
                  <a:pt x="147" y="574"/>
                </a:lnTo>
                <a:lnTo>
                  <a:pt x="146" y="567"/>
                </a:lnTo>
                <a:lnTo>
                  <a:pt x="145" y="560"/>
                </a:lnTo>
                <a:lnTo>
                  <a:pt x="144" y="554"/>
                </a:lnTo>
                <a:lnTo>
                  <a:pt x="142" y="547"/>
                </a:lnTo>
                <a:lnTo>
                  <a:pt x="141" y="540"/>
                </a:lnTo>
                <a:lnTo>
                  <a:pt x="140" y="531"/>
                </a:lnTo>
                <a:lnTo>
                  <a:pt x="140" y="525"/>
                </a:lnTo>
                <a:lnTo>
                  <a:pt x="139" y="517"/>
                </a:lnTo>
                <a:lnTo>
                  <a:pt x="138" y="510"/>
                </a:lnTo>
                <a:lnTo>
                  <a:pt x="138" y="501"/>
                </a:lnTo>
                <a:lnTo>
                  <a:pt x="138" y="494"/>
                </a:lnTo>
                <a:lnTo>
                  <a:pt x="138" y="492"/>
                </a:lnTo>
                <a:lnTo>
                  <a:pt x="138" y="489"/>
                </a:lnTo>
                <a:lnTo>
                  <a:pt x="138" y="485"/>
                </a:lnTo>
                <a:lnTo>
                  <a:pt x="138" y="482"/>
                </a:lnTo>
                <a:lnTo>
                  <a:pt x="138" y="476"/>
                </a:lnTo>
                <a:lnTo>
                  <a:pt x="139" y="471"/>
                </a:lnTo>
                <a:lnTo>
                  <a:pt x="139" y="465"/>
                </a:lnTo>
                <a:lnTo>
                  <a:pt x="140" y="460"/>
                </a:lnTo>
                <a:lnTo>
                  <a:pt x="140" y="456"/>
                </a:lnTo>
                <a:lnTo>
                  <a:pt x="141" y="452"/>
                </a:lnTo>
                <a:lnTo>
                  <a:pt x="141" y="449"/>
                </a:lnTo>
                <a:lnTo>
                  <a:pt x="142" y="445"/>
                </a:lnTo>
                <a:lnTo>
                  <a:pt x="142" y="442"/>
                </a:lnTo>
                <a:lnTo>
                  <a:pt x="144" y="437"/>
                </a:lnTo>
                <a:lnTo>
                  <a:pt x="144" y="433"/>
                </a:lnTo>
                <a:lnTo>
                  <a:pt x="145" y="430"/>
                </a:lnTo>
                <a:lnTo>
                  <a:pt x="145" y="425"/>
                </a:lnTo>
                <a:lnTo>
                  <a:pt x="146" y="421"/>
                </a:lnTo>
                <a:lnTo>
                  <a:pt x="147" y="416"/>
                </a:lnTo>
                <a:lnTo>
                  <a:pt x="148" y="413"/>
                </a:lnTo>
                <a:lnTo>
                  <a:pt x="149" y="408"/>
                </a:lnTo>
                <a:lnTo>
                  <a:pt x="151" y="403"/>
                </a:lnTo>
                <a:lnTo>
                  <a:pt x="152" y="398"/>
                </a:lnTo>
                <a:lnTo>
                  <a:pt x="153" y="395"/>
                </a:lnTo>
                <a:lnTo>
                  <a:pt x="154" y="390"/>
                </a:lnTo>
                <a:lnTo>
                  <a:pt x="155" y="385"/>
                </a:lnTo>
                <a:lnTo>
                  <a:pt x="157" y="381"/>
                </a:lnTo>
                <a:lnTo>
                  <a:pt x="158" y="376"/>
                </a:lnTo>
                <a:lnTo>
                  <a:pt x="160" y="371"/>
                </a:lnTo>
                <a:lnTo>
                  <a:pt x="161" y="366"/>
                </a:lnTo>
                <a:lnTo>
                  <a:pt x="164" y="361"/>
                </a:lnTo>
                <a:lnTo>
                  <a:pt x="166" y="357"/>
                </a:lnTo>
                <a:lnTo>
                  <a:pt x="167" y="352"/>
                </a:lnTo>
                <a:lnTo>
                  <a:pt x="170" y="347"/>
                </a:lnTo>
                <a:lnTo>
                  <a:pt x="172" y="341"/>
                </a:lnTo>
                <a:lnTo>
                  <a:pt x="175" y="336"/>
                </a:lnTo>
                <a:lnTo>
                  <a:pt x="177" y="331"/>
                </a:lnTo>
                <a:lnTo>
                  <a:pt x="179" y="327"/>
                </a:lnTo>
                <a:lnTo>
                  <a:pt x="182" y="322"/>
                </a:lnTo>
                <a:lnTo>
                  <a:pt x="185" y="317"/>
                </a:lnTo>
                <a:lnTo>
                  <a:pt x="188" y="312"/>
                </a:lnTo>
                <a:lnTo>
                  <a:pt x="190" y="308"/>
                </a:lnTo>
                <a:lnTo>
                  <a:pt x="193" y="302"/>
                </a:lnTo>
                <a:lnTo>
                  <a:pt x="196" y="298"/>
                </a:lnTo>
                <a:lnTo>
                  <a:pt x="200" y="292"/>
                </a:lnTo>
                <a:lnTo>
                  <a:pt x="202" y="287"/>
                </a:lnTo>
                <a:lnTo>
                  <a:pt x="206" y="284"/>
                </a:lnTo>
                <a:lnTo>
                  <a:pt x="211" y="279"/>
                </a:lnTo>
                <a:lnTo>
                  <a:pt x="214" y="274"/>
                </a:lnTo>
                <a:lnTo>
                  <a:pt x="217" y="269"/>
                </a:lnTo>
                <a:lnTo>
                  <a:pt x="221" y="264"/>
                </a:lnTo>
                <a:lnTo>
                  <a:pt x="226" y="261"/>
                </a:lnTo>
                <a:lnTo>
                  <a:pt x="230" y="256"/>
                </a:lnTo>
                <a:lnTo>
                  <a:pt x="235" y="251"/>
                </a:lnTo>
                <a:lnTo>
                  <a:pt x="238" y="248"/>
                </a:lnTo>
                <a:lnTo>
                  <a:pt x="244" y="244"/>
                </a:lnTo>
                <a:lnTo>
                  <a:pt x="244" y="242"/>
                </a:lnTo>
                <a:lnTo>
                  <a:pt x="248" y="239"/>
                </a:lnTo>
                <a:lnTo>
                  <a:pt x="249" y="237"/>
                </a:lnTo>
                <a:lnTo>
                  <a:pt x="252" y="235"/>
                </a:lnTo>
                <a:lnTo>
                  <a:pt x="255" y="231"/>
                </a:lnTo>
                <a:lnTo>
                  <a:pt x="260" y="227"/>
                </a:lnTo>
                <a:lnTo>
                  <a:pt x="262" y="224"/>
                </a:lnTo>
                <a:lnTo>
                  <a:pt x="268" y="219"/>
                </a:lnTo>
                <a:lnTo>
                  <a:pt x="273" y="215"/>
                </a:lnTo>
                <a:lnTo>
                  <a:pt x="279" y="212"/>
                </a:lnTo>
                <a:lnTo>
                  <a:pt x="281" y="208"/>
                </a:lnTo>
                <a:lnTo>
                  <a:pt x="285" y="206"/>
                </a:lnTo>
                <a:lnTo>
                  <a:pt x="287" y="203"/>
                </a:lnTo>
                <a:lnTo>
                  <a:pt x="292" y="201"/>
                </a:lnTo>
                <a:lnTo>
                  <a:pt x="296" y="199"/>
                </a:lnTo>
                <a:lnTo>
                  <a:pt x="298" y="197"/>
                </a:lnTo>
                <a:lnTo>
                  <a:pt x="303" y="194"/>
                </a:lnTo>
                <a:lnTo>
                  <a:pt x="308" y="193"/>
                </a:lnTo>
                <a:lnTo>
                  <a:pt x="310" y="189"/>
                </a:lnTo>
                <a:lnTo>
                  <a:pt x="315" y="188"/>
                </a:lnTo>
                <a:lnTo>
                  <a:pt x="318" y="184"/>
                </a:lnTo>
                <a:lnTo>
                  <a:pt x="323" y="182"/>
                </a:lnTo>
                <a:lnTo>
                  <a:pt x="328" y="179"/>
                </a:lnTo>
                <a:lnTo>
                  <a:pt x="333" y="177"/>
                </a:lnTo>
                <a:lnTo>
                  <a:pt x="338" y="175"/>
                </a:lnTo>
                <a:lnTo>
                  <a:pt x="342" y="174"/>
                </a:lnTo>
                <a:lnTo>
                  <a:pt x="347" y="170"/>
                </a:lnTo>
                <a:lnTo>
                  <a:pt x="352" y="168"/>
                </a:lnTo>
                <a:lnTo>
                  <a:pt x="358" y="165"/>
                </a:lnTo>
                <a:lnTo>
                  <a:pt x="363" y="164"/>
                </a:lnTo>
                <a:lnTo>
                  <a:pt x="369" y="162"/>
                </a:lnTo>
                <a:lnTo>
                  <a:pt x="375" y="160"/>
                </a:lnTo>
                <a:lnTo>
                  <a:pt x="381" y="158"/>
                </a:lnTo>
                <a:lnTo>
                  <a:pt x="387" y="157"/>
                </a:lnTo>
                <a:lnTo>
                  <a:pt x="393" y="154"/>
                </a:lnTo>
                <a:lnTo>
                  <a:pt x="399" y="152"/>
                </a:lnTo>
                <a:lnTo>
                  <a:pt x="405" y="151"/>
                </a:lnTo>
                <a:lnTo>
                  <a:pt x="412" y="150"/>
                </a:lnTo>
                <a:lnTo>
                  <a:pt x="418" y="147"/>
                </a:lnTo>
                <a:lnTo>
                  <a:pt x="425" y="146"/>
                </a:lnTo>
                <a:lnTo>
                  <a:pt x="431" y="145"/>
                </a:lnTo>
                <a:lnTo>
                  <a:pt x="439" y="144"/>
                </a:lnTo>
                <a:lnTo>
                  <a:pt x="445" y="142"/>
                </a:lnTo>
                <a:lnTo>
                  <a:pt x="453" y="141"/>
                </a:lnTo>
                <a:lnTo>
                  <a:pt x="460" y="140"/>
                </a:lnTo>
                <a:lnTo>
                  <a:pt x="468" y="140"/>
                </a:lnTo>
                <a:lnTo>
                  <a:pt x="475" y="139"/>
                </a:lnTo>
                <a:lnTo>
                  <a:pt x="484" y="139"/>
                </a:lnTo>
                <a:lnTo>
                  <a:pt x="491" y="139"/>
                </a:lnTo>
                <a:lnTo>
                  <a:pt x="500" y="139"/>
                </a:lnTo>
                <a:close/>
              </a:path>
            </a:pathLst>
          </a:custGeom>
          <a:solidFill>
            <a:srgbClr val="EAEAEA"/>
          </a:solidFill>
          <a:ln w="9525">
            <a:noFill/>
            <a:round/>
            <a:headEnd/>
            <a:tailEnd/>
          </a:ln>
        </p:spPr>
        <p:txBody>
          <a:bodyPr/>
          <a:lstStyle/>
          <a:p>
            <a:endParaRPr lang="en-US"/>
          </a:p>
        </p:txBody>
      </p:sp>
      <p:sp>
        <p:nvSpPr>
          <p:cNvPr id="490510" name="Oval 25"/>
          <p:cNvSpPr>
            <a:spLocks noChangeArrowheads="1"/>
          </p:cNvSpPr>
          <p:nvPr/>
        </p:nvSpPr>
        <p:spPr bwMode="gray">
          <a:xfrm>
            <a:off x="5710238" y="2481263"/>
            <a:ext cx="1595437" cy="1571625"/>
          </a:xfrm>
          <a:prstGeom prst="ellipse">
            <a:avLst/>
          </a:prstGeom>
          <a:solidFill>
            <a:srgbClr val="EAEAEA"/>
          </a:solidFill>
          <a:ln w="28575">
            <a:solidFill>
              <a:srgbClr val="DDDDDD"/>
            </a:solidFill>
            <a:round/>
            <a:headEnd/>
            <a:tailEnd/>
          </a:ln>
        </p:spPr>
        <p:txBody>
          <a:bodyPr/>
          <a:lstStyle/>
          <a:p>
            <a:pPr algn="ctr"/>
            <a:endParaRPr lang="en-US" altLang="en-US"/>
          </a:p>
        </p:txBody>
      </p:sp>
      <p:sp>
        <p:nvSpPr>
          <p:cNvPr id="490511" name="Oval 26"/>
          <p:cNvSpPr>
            <a:spLocks noChangeArrowheads="1"/>
          </p:cNvSpPr>
          <p:nvPr/>
        </p:nvSpPr>
        <p:spPr bwMode="gray">
          <a:xfrm flipV="1">
            <a:off x="6397625" y="3159125"/>
            <a:ext cx="222250" cy="219075"/>
          </a:xfrm>
          <a:prstGeom prst="ellipse">
            <a:avLst/>
          </a:prstGeom>
          <a:solidFill>
            <a:srgbClr val="DDDDDD"/>
          </a:solidFill>
          <a:ln w="28575">
            <a:solidFill>
              <a:srgbClr val="DDDDDD"/>
            </a:solidFill>
            <a:round/>
            <a:headEnd/>
            <a:tailEnd/>
          </a:ln>
        </p:spPr>
        <p:txBody>
          <a:bodyPr/>
          <a:lstStyle/>
          <a:p>
            <a:pPr algn="ctr"/>
            <a:endParaRPr lang="en-US" altLang="en-US"/>
          </a:p>
        </p:txBody>
      </p:sp>
      <p:sp>
        <p:nvSpPr>
          <p:cNvPr id="490512" name="Text Box 47"/>
          <p:cNvSpPr txBox="1">
            <a:spLocks noChangeArrowheads="1"/>
          </p:cNvSpPr>
          <p:nvPr/>
        </p:nvSpPr>
        <p:spPr bwMode="gray">
          <a:xfrm>
            <a:off x="5769140" y="2487613"/>
            <a:ext cx="1495425" cy="1527175"/>
          </a:xfrm>
          <a:prstGeom prst="rect">
            <a:avLst/>
          </a:prstGeom>
          <a:noFill/>
          <a:ln w="12700">
            <a:noFill/>
            <a:miter lim="800000"/>
            <a:headEnd/>
            <a:tailEnd/>
          </a:ln>
        </p:spPr>
        <p:txBody>
          <a:bodyPr anchor="ctr"/>
          <a:lstStyle/>
          <a:p>
            <a:pPr algn="ctr" eaLnBrk="0" hangingPunct="0">
              <a:buClr>
                <a:schemeClr val="accent2"/>
              </a:buClr>
              <a:buFont typeface="Symbol" pitchFamily="18" charset="2"/>
              <a:buNone/>
            </a:pPr>
            <a:r>
              <a:rPr lang="en-US" altLang="en-US" sz="1400" b="1" dirty="0" smtClean="0"/>
              <a:t>Donald Chamberlin</a:t>
            </a:r>
          </a:p>
          <a:p>
            <a:pPr algn="ctr" eaLnBrk="0" hangingPunct="0">
              <a:buClr>
                <a:schemeClr val="accent2"/>
              </a:buClr>
              <a:buFont typeface="Symbol" pitchFamily="18" charset="2"/>
              <a:buNone/>
            </a:pPr>
            <a:r>
              <a:rPr lang="en-US" altLang="en-US" sz="1200" b="1" dirty="0" smtClean="0"/>
              <a:t>(2003)</a:t>
            </a:r>
            <a:endParaRPr lang="en-US" altLang="en-US" sz="1200" dirty="0" smtClean="0"/>
          </a:p>
          <a:p>
            <a:pPr marL="114300" lvl="1" indent="-112713" algn="ctr" eaLnBrk="0" hangingPunct="0">
              <a:buClr>
                <a:schemeClr val="tx1"/>
              </a:buClr>
              <a:buFont typeface="Wingdings" pitchFamily="2" charset="2"/>
              <a:buChar char="§"/>
            </a:pPr>
            <a:r>
              <a:rPr lang="en-US" altLang="en-US" sz="1000" dirty="0" smtClean="0"/>
              <a:t>Co-inventor of SQL</a:t>
            </a:r>
          </a:p>
          <a:p>
            <a:pPr marL="114300" lvl="1" indent="-112713" algn="ctr" eaLnBrk="0" hangingPunct="0">
              <a:buClr>
                <a:schemeClr val="tx1"/>
              </a:buClr>
              <a:buFont typeface="Wingdings" pitchFamily="2" charset="2"/>
              <a:buChar char="§"/>
            </a:pPr>
            <a:r>
              <a:rPr lang="en-US" altLang="en-US" sz="1000" dirty="0" smtClean="0"/>
              <a:t>Influenced the creation of </a:t>
            </a:r>
            <a:r>
              <a:rPr lang="en-US" altLang="en-US" sz="1000" dirty="0" err="1" smtClean="0"/>
              <a:t>Xquery</a:t>
            </a:r>
            <a:endParaRPr lang="en-US" altLang="en-US" sz="1000" dirty="0" smtClean="0"/>
          </a:p>
          <a:p>
            <a:pPr marL="114300" lvl="1" indent="-112713" algn="ctr" eaLnBrk="0" hangingPunct="0">
              <a:buClr>
                <a:schemeClr val="tx1"/>
              </a:buClr>
              <a:buFont typeface="Wingdings" pitchFamily="2" charset="2"/>
              <a:buChar char="§"/>
            </a:pPr>
            <a:r>
              <a:rPr lang="en-US" altLang="en-US" sz="1000" dirty="0" smtClean="0"/>
              <a:t>Programming contest judge</a:t>
            </a:r>
          </a:p>
        </p:txBody>
      </p:sp>
      <p:sp>
        <p:nvSpPr>
          <p:cNvPr id="490513" name="Freeform 50"/>
          <p:cNvSpPr>
            <a:spLocks noChangeAspect="1"/>
          </p:cNvSpPr>
          <p:nvPr/>
        </p:nvSpPr>
        <p:spPr bwMode="gray">
          <a:xfrm>
            <a:off x="4583113" y="938213"/>
            <a:ext cx="1066800" cy="1944687"/>
          </a:xfrm>
          <a:custGeom>
            <a:avLst/>
            <a:gdLst>
              <a:gd name="T0" fmla="*/ 2147483647 w 528"/>
              <a:gd name="T1" fmla="*/ 2147483647 h 991"/>
              <a:gd name="T2" fmla="*/ 2147483647 w 528"/>
              <a:gd name="T3" fmla="*/ 2147483647 h 991"/>
              <a:gd name="T4" fmla="*/ 2147483647 w 528"/>
              <a:gd name="T5" fmla="*/ 2147483647 h 991"/>
              <a:gd name="T6" fmla="*/ 2147483647 w 528"/>
              <a:gd name="T7" fmla="*/ 2147483647 h 991"/>
              <a:gd name="T8" fmla="*/ 2147483647 w 528"/>
              <a:gd name="T9" fmla="*/ 2147483647 h 991"/>
              <a:gd name="T10" fmla="*/ 2147483647 w 528"/>
              <a:gd name="T11" fmla="*/ 2147483647 h 991"/>
              <a:gd name="T12" fmla="*/ 2147483647 w 528"/>
              <a:gd name="T13" fmla="*/ 2147483647 h 991"/>
              <a:gd name="T14" fmla="*/ 2147483647 w 528"/>
              <a:gd name="T15" fmla="*/ 2147483647 h 991"/>
              <a:gd name="T16" fmla="*/ 2147483647 w 528"/>
              <a:gd name="T17" fmla="*/ 2147483647 h 991"/>
              <a:gd name="T18" fmla="*/ 2147483647 w 528"/>
              <a:gd name="T19" fmla="*/ 2147483647 h 991"/>
              <a:gd name="T20" fmla="*/ 2147483647 w 528"/>
              <a:gd name="T21" fmla="*/ 2147483647 h 991"/>
              <a:gd name="T22" fmla="*/ 2147483647 w 528"/>
              <a:gd name="T23" fmla="*/ 2147483647 h 991"/>
              <a:gd name="T24" fmla="*/ 2147483647 w 528"/>
              <a:gd name="T25" fmla="*/ 2147483647 h 991"/>
              <a:gd name="T26" fmla="*/ 2147483647 w 528"/>
              <a:gd name="T27" fmla="*/ 2147483647 h 991"/>
              <a:gd name="T28" fmla="*/ 2147483647 w 528"/>
              <a:gd name="T29" fmla="*/ 2147483647 h 991"/>
              <a:gd name="T30" fmla="*/ 2147483647 w 528"/>
              <a:gd name="T31" fmla="*/ 2147483647 h 991"/>
              <a:gd name="T32" fmla="*/ 2147483647 w 528"/>
              <a:gd name="T33" fmla="*/ 2147483647 h 991"/>
              <a:gd name="T34" fmla="*/ 2147483647 w 528"/>
              <a:gd name="T35" fmla="*/ 2147483647 h 991"/>
              <a:gd name="T36" fmla="*/ 2147483647 w 528"/>
              <a:gd name="T37" fmla="*/ 2147483647 h 991"/>
              <a:gd name="T38" fmla="*/ 2147483647 w 528"/>
              <a:gd name="T39" fmla="*/ 2147483647 h 991"/>
              <a:gd name="T40" fmla="*/ 2147483647 w 528"/>
              <a:gd name="T41" fmla="*/ 2147483647 h 991"/>
              <a:gd name="T42" fmla="*/ 2147483647 w 528"/>
              <a:gd name="T43" fmla="*/ 2147483647 h 991"/>
              <a:gd name="T44" fmla="*/ 2147483647 w 528"/>
              <a:gd name="T45" fmla="*/ 2147483647 h 991"/>
              <a:gd name="T46" fmla="*/ 2147483647 w 528"/>
              <a:gd name="T47" fmla="*/ 2147483647 h 991"/>
              <a:gd name="T48" fmla="*/ 2147483647 w 528"/>
              <a:gd name="T49" fmla="*/ 2147483647 h 991"/>
              <a:gd name="T50" fmla="*/ 2147483647 w 528"/>
              <a:gd name="T51" fmla="*/ 2147483647 h 991"/>
              <a:gd name="T52" fmla="*/ 2147483647 w 528"/>
              <a:gd name="T53" fmla="*/ 2147483647 h 991"/>
              <a:gd name="T54" fmla="*/ 2147483647 w 528"/>
              <a:gd name="T55" fmla="*/ 2147483647 h 991"/>
              <a:gd name="T56" fmla="*/ 2147483647 w 528"/>
              <a:gd name="T57" fmla="*/ 2147483647 h 991"/>
              <a:gd name="T58" fmla="*/ 2147483647 w 528"/>
              <a:gd name="T59" fmla="*/ 2147483647 h 991"/>
              <a:gd name="T60" fmla="*/ 2147483647 w 528"/>
              <a:gd name="T61" fmla="*/ 2147483647 h 991"/>
              <a:gd name="T62" fmla="*/ 2147483647 w 528"/>
              <a:gd name="T63" fmla="*/ 2147483647 h 991"/>
              <a:gd name="T64" fmla="*/ 2147483647 w 528"/>
              <a:gd name="T65" fmla="*/ 2147483647 h 991"/>
              <a:gd name="T66" fmla="*/ 2147483647 w 528"/>
              <a:gd name="T67" fmla="*/ 2147483647 h 991"/>
              <a:gd name="T68" fmla="*/ 2147483647 w 528"/>
              <a:gd name="T69" fmla="*/ 2147483647 h 991"/>
              <a:gd name="T70" fmla="*/ 2147483647 w 528"/>
              <a:gd name="T71" fmla="*/ 2147483647 h 991"/>
              <a:gd name="T72" fmla="*/ 2147483647 w 528"/>
              <a:gd name="T73" fmla="*/ 2147483647 h 991"/>
              <a:gd name="T74" fmla="*/ 2147483647 w 528"/>
              <a:gd name="T75" fmla="*/ 2147483647 h 991"/>
              <a:gd name="T76" fmla="*/ 2147483647 w 528"/>
              <a:gd name="T77" fmla="*/ 2147483647 h 991"/>
              <a:gd name="T78" fmla="*/ 2147483647 w 528"/>
              <a:gd name="T79" fmla="*/ 2147483647 h 991"/>
              <a:gd name="T80" fmla="*/ 2147483647 w 528"/>
              <a:gd name="T81" fmla="*/ 2147483647 h 991"/>
              <a:gd name="T82" fmla="*/ 2147483647 w 528"/>
              <a:gd name="T83" fmla="*/ 2147483647 h 991"/>
              <a:gd name="T84" fmla="*/ 2147483647 w 528"/>
              <a:gd name="T85" fmla="*/ 2147483647 h 991"/>
              <a:gd name="T86" fmla="*/ 2147483647 w 528"/>
              <a:gd name="T87" fmla="*/ 2147483647 h 991"/>
              <a:gd name="T88" fmla="*/ 2147483647 w 528"/>
              <a:gd name="T89" fmla="*/ 2147483647 h 991"/>
              <a:gd name="T90" fmla="*/ 2147483647 w 528"/>
              <a:gd name="T91" fmla="*/ 2147483647 h 991"/>
              <a:gd name="T92" fmla="*/ 2147483647 w 528"/>
              <a:gd name="T93" fmla="*/ 2147483647 h 991"/>
              <a:gd name="T94" fmla="*/ 2147483647 w 528"/>
              <a:gd name="T95" fmla="*/ 2147483647 h 991"/>
              <a:gd name="T96" fmla="*/ 2147483647 w 528"/>
              <a:gd name="T97" fmla="*/ 2147483647 h 991"/>
              <a:gd name="T98" fmla="*/ 2147483647 w 528"/>
              <a:gd name="T99" fmla="*/ 2147483647 h 991"/>
              <a:gd name="T100" fmla="*/ 2147483647 w 528"/>
              <a:gd name="T101" fmla="*/ 2147483647 h 991"/>
              <a:gd name="T102" fmla="*/ 2147483647 w 528"/>
              <a:gd name="T103" fmla="*/ 2147483647 h 991"/>
              <a:gd name="T104" fmla="*/ 2147483647 w 528"/>
              <a:gd name="T105" fmla="*/ 2147483647 h 991"/>
              <a:gd name="T106" fmla="*/ 2147483647 w 528"/>
              <a:gd name="T107" fmla="*/ 2147483647 h 991"/>
              <a:gd name="T108" fmla="*/ 2147483647 w 528"/>
              <a:gd name="T109" fmla="*/ 2147483647 h 991"/>
              <a:gd name="T110" fmla="*/ 2147483647 w 528"/>
              <a:gd name="T111" fmla="*/ 2147483647 h 9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8"/>
              <a:gd name="T169" fmla="*/ 0 h 991"/>
              <a:gd name="T170" fmla="*/ 528 w 528"/>
              <a:gd name="T171" fmla="*/ 991 h 9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8" h="991">
                <a:moveTo>
                  <a:pt x="32" y="852"/>
                </a:moveTo>
                <a:lnTo>
                  <a:pt x="35" y="991"/>
                </a:lnTo>
                <a:lnTo>
                  <a:pt x="79" y="990"/>
                </a:lnTo>
                <a:lnTo>
                  <a:pt x="97" y="929"/>
                </a:lnTo>
                <a:lnTo>
                  <a:pt x="189" y="902"/>
                </a:lnTo>
                <a:lnTo>
                  <a:pt x="250" y="944"/>
                </a:lnTo>
                <a:lnTo>
                  <a:pt x="318" y="904"/>
                </a:lnTo>
                <a:lnTo>
                  <a:pt x="315" y="833"/>
                </a:lnTo>
                <a:lnTo>
                  <a:pt x="365" y="780"/>
                </a:lnTo>
                <a:lnTo>
                  <a:pt x="434" y="790"/>
                </a:lnTo>
                <a:lnTo>
                  <a:pt x="482" y="715"/>
                </a:lnTo>
                <a:lnTo>
                  <a:pt x="441" y="656"/>
                </a:lnTo>
                <a:lnTo>
                  <a:pt x="468" y="560"/>
                </a:lnTo>
                <a:lnTo>
                  <a:pt x="528" y="551"/>
                </a:lnTo>
                <a:lnTo>
                  <a:pt x="528" y="547"/>
                </a:lnTo>
                <a:lnTo>
                  <a:pt x="528" y="543"/>
                </a:lnTo>
                <a:lnTo>
                  <a:pt x="528" y="541"/>
                </a:lnTo>
                <a:lnTo>
                  <a:pt x="528" y="537"/>
                </a:lnTo>
                <a:lnTo>
                  <a:pt x="528" y="534"/>
                </a:lnTo>
                <a:lnTo>
                  <a:pt x="528" y="530"/>
                </a:lnTo>
                <a:lnTo>
                  <a:pt x="528" y="528"/>
                </a:lnTo>
                <a:lnTo>
                  <a:pt x="528" y="526"/>
                </a:lnTo>
                <a:lnTo>
                  <a:pt x="528" y="522"/>
                </a:lnTo>
                <a:lnTo>
                  <a:pt x="528" y="518"/>
                </a:lnTo>
                <a:lnTo>
                  <a:pt x="528" y="516"/>
                </a:lnTo>
                <a:lnTo>
                  <a:pt x="528" y="512"/>
                </a:lnTo>
                <a:lnTo>
                  <a:pt x="528" y="506"/>
                </a:lnTo>
                <a:lnTo>
                  <a:pt x="528" y="500"/>
                </a:lnTo>
                <a:lnTo>
                  <a:pt x="528" y="497"/>
                </a:lnTo>
                <a:lnTo>
                  <a:pt x="528" y="493"/>
                </a:lnTo>
                <a:lnTo>
                  <a:pt x="528" y="491"/>
                </a:lnTo>
                <a:lnTo>
                  <a:pt x="528" y="488"/>
                </a:lnTo>
                <a:lnTo>
                  <a:pt x="528" y="485"/>
                </a:lnTo>
                <a:lnTo>
                  <a:pt x="528" y="481"/>
                </a:lnTo>
                <a:lnTo>
                  <a:pt x="528" y="479"/>
                </a:lnTo>
                <a:lnTo>
                  <a:pt x="528" y="475"/>
                </a:lnTo>
                <a:lnTo>
                  <a:pt x="528" y="469"/>
                </a:lnTo>
                <a:lnTo>
                  <a:pt x="528" y="463"/>
                </a:lnTo>
                <a:lnTo>
                  <a:pt x="528" y="457"/>
                </a:lnTo>
                <a:lnTo>
                  <a:pt x="528" y="451"/>
                </a:lnTo>
                <a:lnTo>
                  <a:pt x="467" y="433"/>
                </a:lnTo>
                <a:lnTo>
                  <a:pt x="441" y="341"/>
                </a:lnTo>
                <a:lnTo>
                  <a:pt x="483" y="280"/>
                </a:lnTo>
                <a:lnTo>
                  <a:pt x="443" y="212"/>
                </a:lnTo>
                <a:lnTo>
                  <a:pt x="373" y="216"/>
                </a:lnTo>
                <a:lnTo>
                  <a:pt x="320" y="165"/>
                </a:lnTo>
                <a:lnTo>
                  <a:pt x="328" y="96"/>
                </a:lnTo>
                <a:lnTo>
                  <a:pt x="253" y="48"/>
                </a:lnTo>
                <a:lnTo>
                  <a:pt x="195" y="90"/>
                </a:lnTo>
                <a:lnTo>
                  <a:pt x="98" y="62"/>
                </a:lnTo>
                <a:lnTo>
                  <a:pt x="89" y="3"/>
                </a:lnTo>
                <a:lnTo>
                  <a:pt x="31" y="0"/>
                </a:lnTo>
                <a:lnTo>
                  <a:pt x="0" y="64"/>
                </a:lnTo>
                <a:lnTo>
                  <a:pt x="34" y="138"/>
                </a:lnTo>
                <a:lnTo>
                  <a:pt x="35" y="138"/>
                </a:lnTo>
                <a:lnTo>
                  <a:pt x="37" y="138"/>
                </a:lnTo>
                <a:lnTo>
                  <a:pt x="40" y="138"/>
                </a:lnTo>
                <a:lnTo>
                  <a:pt x="43" y="138"/>
                </a:lnTo>
                <a:lnTo>
                  <a:pt x="48" y="138"/>
                </a:lnTo>
                <a:lnTo>
                  <a:pt x="53" y="138"/>
                </a:lnTo>
                <a:lnTo>
                  <a:pt x="59" y="139"/>
                </a:lnTo>
                <a:lnTo>
                  <a:pt x="62" y="139"/>
                </a:lnTo>
                <a:lnTo>
                  <a:pt x="65" y="139"/>
                </a:lnTo>
                <a:lnTo>
                  <a:pt x="68" y="139"/>
                </a:lnTo>
                <a:lnTo>
                  <a:pt x="72" y="140"/>
                </a:lnTo>
                <a:lnTo>
                  <a:pt x="76" y="140"/>
                </a:lnTo>
                <a:lnTo>
                  <a:pt x="79" y="141"/>
                </a:lnTo>
                <a:lnTo>
                  <a:pt x="84" y="141"/>
                </a:lnTo>
                <a:lnTo>
                  <a:pt x="88" y="143"/>
                </a:lnTo>
                <a:lnTo>
                  <a:pt x="91" y="143"/>
                </a:lnTo>
                <a:lnTo>
                  <a:pt x="96" y="144"/>
                </a:lnTo>
                <a:lnTo>
                  <a:pt x="100" y="145"/>
                </a:lnTo>
                <a:lnTo>
                  <a:pt x="106" y="146"/>
                </a:lnTo>
                <a:lnTo>
                  <a:pt x="109" y="147"/>
                </a:lnTo>
                <a:lnTo>
                  <a:pt x="114" y="149"/>
                </a:lnTo>
                <a:lnTo>
                  <a:pt x="119" y="150"/>
                </a:lnTo>
                <a:lnTo>
                  <a:pt x="123" y="151"/>
                </a:lnTo>
                <a:lnTo>
                  <a:pt x="128" y="151"/>
                </a:lnTo>
                <a:lnTo>
                  <a:pt x="133" y="152"/>
                </a:lnTo>
                <a:lnTo>
                  <a:pt x="138" y="155"/>
                </a:lnTo>
                <a:lnTo>
                  <a:pt x="144" y="156"/>
                </a:lnTo>
                <a:lnTo>
                  <a:pt x="149" y="157"/>
                </a:lnTo>
                <a:lnTo>
                  <a:pt x="153" y="159"/>
                </a:lnTo>
                <a:lnTo>
                  <a:pt x="158" y="161"/>
                </a:lnTo>
                <a:lnTo>
                  <a:pt x="164" y="163"/>
                </a:lnTo>
                <a:lnTo>
                  <a:pt x="169" y="164"/>
                </a:lnTo>
                <a:lnTo>
                  <a:pt x="174" y="167"/>
                </a:lnTo>
                <a:lnTo>
                  <a:pt x="180" y="169"/>
                </a:lnTo>
                <a:lnTo>
                  <a:pt x="185" y="171"/>
                </a:lnTo>
                <a:lnTo>
                  <a:pt x="189" y="174"/>
                </a:lnTo>
                <a:lnTo>
                  <a:pt x="195" y="176"/>
                </a:lnTo>
                <a:lnTo>
                  <a:pt x="200" y="178"/>
                </a:lnTo>
                <a:lnTo>
                  <a:pt x="206" y="182"/>
                </a:lnTo>
                <a:lnTo>
                  <a:pt x="211" y="184"/>
                </a:lnTo>
                <a:lnTo>
                  <a:pt x="217" y="188"/>
                </a:lnTo>
                <a:lnTo>
                  <a:pt x="222" y="190"/>
                </a:lnTo>
                <a:lnTo>
                  <a:pt x="226" y="194"/>
                </a:lnTo>
                <a:lnTo>
                  <a:pt x="231" y="198"/>
                </a:lnTo>
                <a:lnTo>
                  <a:pt x="237" y="200"/>
                </a:lnTo>
                <a:lnTo>
                  <a:pt x="242" y="205"/>
                </a:lnTo>
                <a:lnTo>
                  <a:pt x="247" y="208"/>
                </a:lnTo>
                <a:lnTo>
                  <a:pt x="252" y="212"/>
                </a:lnTo>
                <a:lnTo>
                  <a:pt x="256" y="216"/>
                </a:lnTo>
                <a:lnTo>
                  <a:pt x="261" y="220"/>
                </a:lnTo>
                <a:lnTo>
                  <a:pt x="266" y="225"/>
                </a:lnTo>
                <a:lnTo>
                  <a:pt x="271" y="229"/>
                </a:lnTo>
                <a:lnTo>
                  <a:pt x="276" y="234"/>
                </a:lnTo>
                <a:lnTo>
                  <a:pt x="280" y="238"/>
                </a:lnTo>
                <a:lnTo>
                  <a:pt x="285" y="244"/>
                </a:lnTo>
                <a:lnTo>
                  <a:pt x="289" y="248"/>
                </a:lnTo>
                <a:lnTo>
                  <a:pt x="292" y="250"/>
                </a:lnTo>
                <a:lnTo>
                  <a:pt x="297" y="254"/>
                </a:lnTo>
                <a:lnTo>
                  <a:pt x="301" y="259"/>
                </a:lnTo>
                <a:lnTo>
                  <a:pt x="304" y="261"/>
                </a:lnTo>
                <a:lnTo>
                  <a:pt x="308" y="266"/>
                </a:lnTo>
                <a:lnTo>
                  <a:pt x="312" y="269"/>
                </a:lnTo>
                <a:lnTo>
                  <a:pt x="315" y="273"/>
                </a:lnTo>
                <a:lnTo>
                  <a:pt x="318" y="277"/>
                </a:lnTo>
                <a:lnTo>
                  <a:pt x="320" y="281"/>
                </a:lnTo>
                <a:lnTo>
                  <a:pt x="323" y="285"/>
                </a:lnTo>
                <a:lnTo>
                  <a:pt x="327" y="289"/>
                </a:lnTo>
                <a:lnTo>
                  <a:pt x="329" y="293"/>
                </a:lnTo>
                <a:lnTo>
                  <a:pt x="332" y="297"/>
                </a:lnTo>
                <a:lnTo>
                  <a:pt x="335" y="301"/>
                </a:lnTo>
                <a:lnTo>
                  <a:pt x="338" y="305"/>
                </a:lnTo>
                <a:lnTo>
                  <a:pt x="340" y="309"/>
                </a:lnTo>
                <a:lnTo>
                  <a:pt x="343" y="314"/>
                </a:lnTo>
                <a:lnTo>
                  <a:pt x="345" y="317"/>
                </a:lnTo>
                <a:lnTo>
                  <a:pt x="347" y="322"/>
                </a:lnTo>
                <a:lnTo>
                  <a:pt x="349" y="326"/>
                </a:lnTo>
                <a:lnTo>
                  <a:pt x="351" y="330"/>
                </a:lnTo>
                <a:lnTo>
                  <a:pt x="353" y="334"/>
                </a:lnTo>
                <a:lnTo>
                  <a:pt x="356" y="339"/>
                </a:lnTo>
                <a:lnTo>
                  <a:pt x="358" y="344"/>
                </a:lnTo>
                <a:lnTo>
                  <a:pt x="359" y="347"/>
                </a:lnTo>
                <a:lnTo>
                  <a:pt x="362" y="352"/>
                </a:lnTo>
                <a:lnTo>
                  <a:pt x="363" y="357"/>
                </a:lnTo>
                <a:lnTo>
                  <a:pt x="365" y="360"/>
                </a:lnTo>
                <a:lnTo>
                  <a:pt x="367" y="365"/>
                </a:lnTo>
                <a:lnTo>
                  <a:pt x="369" y="370"/>
                </a:lnTo>
                <a:lnTo>
                  <a:pt x="370" y="374"/>
                </a:lnTo>
                <a:lnTo>
                  <a:pt x="371" y="378"/>
                </a:lnTo>
                <a:lnTo>
                  <a:pt x="373" y="382"/>
                </a:lnTo>
                <a:lnTo>
                  <a:pt x="374" y="386"/>
                </a:lnTo>
                <a:lnTo>
                  <a:pt x="375" y="390"/>
                </a:lnTo>
                <a:lnTo>
                  <a:pt x="376" y="395"/>
                </a:lnTo>
                <a:lnTo>
                  <a:pt x="377" y="399"/>
                </a:lnTo>
                <a:lnTo>
                  <a:pt x="379" y="403"/>
                </a:lnTo>
                <a:lnTo>
                  <a:pt x="380" y="408"/>
                </a:lnTo>
                <a:lnTo>
                  <a:pt x="381" y="412"/>
                </a:lnTo>
                <a:lnTo>
                  <a:pt x="382" y="415"/>
                </a:lnTo>
                <a:lnTo>
                  <a:pt x="382" y="420"/>
                </a:lnTo>
                <a:lnTo>
                  <a:pt x="383" y="424"/>
                </a:lnTo>
                <a:lnTo>
                  <a:pt x="385" y="429"/>
                </a:lnTo>
                <a:lnTo>
                  <a:pt x="386" y="432"/>
                </a:lnTo>
                <a:lnTo>
                  <a:pt x="386" y="436"/>
                </a:lnTo>
                <a:lnTo>
                  <a:pt x="387" y="441"/>
                </a:lnTo>
                <a:lnTo>
                  <a:pt x="387" y="444"/>
                </a:lnTo>
                <a:lnTo>
                  <a:pt x="387" y="448"/>
                </a:lnTo>
                <a:lnTo>
                  <a:pt x="388" y="451"/>
                </a:lnTo>
                <a:lnTo>
                  <a:pt x="388" y="456"/>
                </a:lnTo>
                <a:lnTo>
                  <a:pt x="389" y="459"/>
                </a:lnTo>
                <a:lnTo>
                  <a:pt x="389" y="463"/>
                </a:lnTo>
                <a:lnTo>
                  <a:pt x="391" y="467"/>
                </a:lnTo>
                <a:lnTo>
                  <a:pt x="391" y="470"/>
                </a:lnTo>
                <a:lnTo>
                  <a:pt x="391" y="474"/>
                </a:lnTo>
                <a:lnTo>
                  <a:pt x="392" y="478"/>
                </a:lnTo>
                <a:lnTo>
                  <a:pt x="392" y="481"/>
                </a:lnTo>
                <a:lnTo>
                  <a:pt x="392" y="485"/>
                </a:lnTo>
                <a:lnTo>
                  <a:pt x="392" y="488"/>
                </a:lnTo>
                <a:lnTo>
                  <a:pt x="393" y="492"/>
                </a:lnTo>
                <a:lnTo>
                  <a:pt x="393" y="496"/>
                </a:lnTo>
                <a:lnTo>
                  <a:pt x="394" y="499"/>
                </a:lnTo>
                <a:lnTo>
                  <a:pt x="393" y="500"/>
                </a:lnTo>
                <a:lnTo>
                  <a:pt x="393" y="504"/>
                </a:lnTo>
                <a:lnTo>
                  <a:pt x="393" y="508"/>
                </a:lnTo>
                <a:lnTo>
                  <a:pt x="393" y="512"/>
                </a:lnTo>
                <a:lnTo>
                  <a:pt x="392" y="517"/>
                </a:lnTo>
                <a:lnTo>
                  <a:pt x="391" y="523"/>
                </a:lnTo>
                <a:lnTo>
                  <a:pt x="391" y="526"/>
                </a:lnTo>
                <a:lnTo>
                  <a:pt x="391" y="529"/>
                </a:lnTo>
                <a:lnTo>
                  <a:pt x="389" y="532"/>
                </a:lnTo>
                <a:lnTo>
                  <a:pt x="389" y="535"/>
                </a:lnTo>
                <a:lnTo>
                  <a:pt x="388" y="539"/>
                </a:lnTo>
                <a:lnTo>
                  <a:pt x="388" y="542"/>
                </a:lnTo>
                <a:lnTo>
                  <a:pt x="387" y="545"/>
                </a:lnTo>
                <a:lnTo>
                  <a:pt x="387" y="549"/>
                </a:lnTo>
                <a:lnTo>
                  <a:pt x="386" y="553"/>
                </a:lnTo>
                <a:lnTo>
                  <a:pt x="386" y="557"/>
                </a:lnTo>
                <a:lnTo>
                  <a:pt x="385" y="560"/>
                </a:lnTo>
                <a:lnTo>
                  <a:pt x="385" y="565"/>
                </a:lnTo>
                <a:lnTo>
                  <a:pt x="383" y="569"/>
                </a:lnTo>
                <a:lnTo>
                  <a:pt x="382" y="573"/>
                </a:lnTo>
                <a:lnTo>
                  <a:pt x="381" y="577"/>
                </a:lnTo>
                <a:lnTo>
                  <a:pt x="380" y="582"/>
                </a:lnTo>
                <a:lnTo>
                  <a:pt x="379" y="585"/>
                </a:lnTo>
                <a:lnTo>
                  <a:pt x="377" y="590"/>
                </a:lnTo>
                <a:lnTo>
                  <a:pt x="376" y="595"/>
                </a:lnTo>
                <a:lnTo>
                  <a:pt x="375" y="600"/>
                </a:lnTo>
                <a:lnTo>
                  <a:pt x="374" y="603"/>
                </a:lnTo>
                <a:lnTo>
                  <a:pt x="373" y="608"/>
                </a:lnTo>
                <a:lnTo>
                  <a:pt x="370" y="613"/>
                </a:lnTo>
                <a:lnTo>
                  <a:pt x="369" y="618"/>
                </a:lnTo>
                <a:lnTo>
                  <a:pt x="367" y="622"/>
                </a:lnTo>
                <a:lnTo>
                  <a:pt x="365" y="627"/>
                </a:lnTo>
                <a:lnTo>
                  <a:pt x="363" y="631"/>
                </a:lnTo>
                <a:lnTo>
                  <a:pt x="362" y="637"/>
                </a:lnTo>
                <a:lnTo>
                  <a:pt x="359" y="642"/>
                </a:lnTo>
                <a:lnTo>
                  <a:pt x="357" y="645"/>
                </a:lnTo>
                <a:lnTo>
                  <a:pt x="355" y="650"/>
                </a:lnTo>
                <a:lnTo>
                  <a:pt x="353" y="655"/>
                </a:lnTo>
                <a:lnTo>
                  <a:pt x="351" y="660"/>
                </a:lnTo>
                <a:lnTo>
                  <a:pt x="349" y="664"/>
                </a:lnTo>
                <a:lnTo>
                  <a:pt x="346" y="669"/>
                </a:lnTo>
                <a:lnTo>
                  <a:pt x="344" y="675"/>
                </a:lnTo>
                <a:lnTo>
                  <a:pt x="340" y="679"/>
                </a:lnTo>
                <a:lnTo>
                  <a:pt x="338" y="683"/>
                </a:lnTo>
                <a:lnTo>
                  <a:pt x="334" y="688"/>
                </a:lnTo>
                <a:lnTo>
                  <a:pt x="332" y="693"/>
                </a:lnTo>
                <a:lnTo>
                  <a:pt x="328" y="698"/>
                </a:lnTo>
                <a:lnTo>
                  <a:pt x="325" y="703"/>
                </a:lnTo>
                <a:lnTo>
                  <a:pt x="321" y="706"/>
                </a:lnTo>
                <a:lnTo>
                  <a:pt x="319" y="712"/>
                </a:lnTo>
                <a:lnTo>
                  <a:pt x="315" y="716"/>
                </a:lnTo>
                <a:lnTo>
                  <a:pt x="312" y="721"/>
                </a:lnTo>
                <a:lnTo>
                  <a:pt x="307" y="725"/>
                </a:lnTo>
                <a:lnTo>
                  <a:pt x="303" y="729"/>
                </a:lnTo>
                <a:lnTo>
                  <a:pt x="300" y="734"/>
                </a:lnTo>
                <a:lnTo>
                  <a:pt x="295" y="739"/>
                </a:lnTo>
                <a:lnTo>
                  <a:pt x="291" y="742"/>
                </a:lnTo>
                <a:lnTo>
                  <a:pt x="288" y="747"/>
                </a:lnTo>
                <a:lnTo>
                  <a:pt x="285" y="747"/>
                </a:lnTo>
                <a:lnTo>
                  <a:pt x="283" y="751"/>
                </a:lnTo>
                <a:lnTo>
                  <a:pt x="280" y="752"/>
                </a:lnTo>
                <a:lnTo>
                  <a:pt x="278" y="755"/>
                </a:lnTo>
                <a:lnTo>
                  <a:pt x="274" y="759"/>
                </a:lnTo>
                <a:lnTo>
                  <a:pt x="271" y="762"/>
                </a:lnTo>
                <a:lnTo>
                  <a:pt x="266" y="765"/>
                </a:lnTo>
                <a:lnTo>
                  <a:pt x="261" y="770"/>
                </a:lnTo>
                <a:lnTo>
                  <a:pt x="255" y="773"/>
                </a:lnTo>
                <a:lnTo>
                  <a:pt x="250" y="778"/>
                </a:lnTo>
                <a:lnTo>
                  <a:pt x="247" y="780"/>
                </a:lnTo>
                <a:lnTo>
                  <a:pt x="243" y="783"/>
                </a:lnTo>
                <a:lnTo>
                  <a:pt x="241" y="785"/>
                </a:lnTo>
                <a:lnTo>
                  <a:pt x="237" y="788"/>
                </a:lnTo>
                <a:lnTo>
                  <a:pt x="234" y="790"/>
                </a:lnTo>
                <a:lnTo>
                  <a:pt x="230" y="792"/>
                </a:lnTo>
                <a:lnTo>
                  <a:pt x="226" y="795"/>
                </a:lnTo>
                <a:lnTo>
                  <a:pt x="223" y="798"/>
                </a:lnTo>
                <a:lnTo>
                  <a:pt x="218" y="800"/>
                </a:lnTo>
                <a:lnTo>
                  <a:pt x="214" y="802"/>
                </a:lnTo>
                <a:lnTo>
                  <a:pt x="210" y="804"/>
                </a:lnTo>
                <a:lnTo>
                  <a:pt x="206" y="807"/>
                </a:lnTo>
                <a:lnTo>
                  <a:pt x="201" y="809"/>
                </a:lnTo>
                <a:lnTo>
                  <a:pt x="197" y="812"/>
                </a:lnTo>
                <a:lnTo>
                  <a:pt x="192" y="814"/>
                </a:lnTo>
                <a:lnTo>
                  <a:pt x="187" y="816"/>
                </a:lnTo>
                <a:lnTo>
                  <a:pt x="182" y="819"/>
                </a:lnTo>
                <a:lnTo>
                  <a:pt x="176" y="821"/>
                </a:lnTo>
                <a:lnTo>
                  <a:pt x="171" y="823"/>
                </a:lnTo>
                <a:lnTo>
                  <a:pt x="167" y="825"/>
                </a:lnTo>
                <a:lnTo>
                  <a:pt x="161" y="827"/>
                </a:lnTo>
                <a:lnTo>
                  <a:pt x="155" y="829"/>
                </a:lnTo>
                <a:lnTo>
                  <a:pt x="149" y="832"/>
                </a:lnTo>
                <a:lnTo>
                  <a:pt x="144" y="834"/>
                </a:lnTo>
                <a:lnTo>
                  <a:pt x="137" y="835"/>
                </a:lnTo>
                <a:lnTo>
                  <a:pt x="131" y="838"/>
                </a:lnTo>
                <a:lnTo>
                  <a:pt x="125" y="839"/>
                </a:lnTo>
                <a:lnTo>
                  <a:pt x="119" y="840"/>
                </a:lnTo>
                <a:lnTo>
                  <a:pt x="111" y="841"/>
                </a:lnTo>
                <a:lnTo>
                  <a:pt x="104" y="844"/>
                </a:lnTo>
                <a:lnTo>
                  <a:pt x="98" y="845"/>
                </a:lnTo>
                <a:lnTo>
                  <a:pt x="91" y="846"/>
                </a:lnTo>
                <a:lnTo>
                  <a:pt x="84" y="847"/>
                </a:lnTo>
                <a:lnTo>
                  <a:pt x="77" y="849"/>
                </a:lnTo>
                <a:lnTo>
                  <a:pt x="70" y="850"/>
                </a:lnTo>
                <a:lnTo>
                  <a:pt x="62" y="850"/>
                </a:lnTo>
                <a:lnTo>
                  <a:pt x="54" y="851"/>
                </a:lnTo>
                <a:lnTo>
                  <a:pt x="47" y="851"/>
                </a:lnTo>
                <a:lnTo>
                  <a:pt x="40" y="852"/>
                </a:lnTo>
                <a:lnTo>
                  <a:pt x="32" y="852"/>
                </a:lnTo>
                <a:close/>
              </a:path>
            </a:pathLst>
          </a:custGeom>
          <a:solidFill>
            <a:srgbClr val="EAEAEA"/>
          </a:solidFill>
          <a:ln w="9525">
            <a:noFill/>
            <a:round/>
            <a:headEnd/>
            <a:tailEnd/>
          </a:ln>
        </p:spPr>
        <p:txBody>
          <a:bodyPr/>
          <a:lstStyle/>
          <a:p>
            <a:endParaRPr lang="en-US"/>
          </a:p>
        </p:txBody>
      </p:sp>
      <p:sp>
        <p:nvSpPr>
          <p:cNvPr id="490514" name="Freeform 51"/>
          <p:cNvSpPr>
            <a:spLocks noChangeAspect="1"/>
          </p:cNvSpPr>
          <p:nvPr/>
        </p:nvSpPr>
        <p:spPr bwMode="gray">
          <a:xfrm>
            <a:off x="3654425" y="938213"/>
            <a:ext cx="1052513" cy="1949450"/>
          </a:xfrm>
          <a:custGeom>
            <a:avLst/>
            <a:gdLst>
              <a:gd name="T0" fmla="*/ 2147483647 w 523"/>
              <a:gd name="T1" fmla="*/ 2147483647 h 992"/>
              <a:gd name="T2" fmla="*/ 2147483647 w 523"/>
              <a:gd name="T3" fmla="*/ 2147483647 h 992"/>
              <a:gd name="T4" fmla="*/ 2147483647 w 523"/>
              <a:gd name="T5" fmla="*/ 2147483647 h 992"/>
              <a:gd name="T6" fmla="*/ 0 w 523"/>
              <a:gd name="T7" fmla="*/ 2147483647 h 992"/>
              <a:gd name="T8" fmla="*/ 0 w 523"/>
              <a:gd name="T9" fmla="*/ 2147483647 h 992"/>
              <a:gd name="T10" fmla="*/ 0 w 523"/>
              <a:gd name="T11" fmla="*/ 2147483647 h 992"/>
              <a:gd name="T12" fmla="*/ 0 w 523"/>
              <a:gd name="T13" fmla="*/ 2147483647 h 992"/>
              <a:gd name="T14" fmla="*/ 2147483647 w 523"/>
              <a:gd name="T15" fmla="*/ 2147483647 h 992"/>
              <a:gd name="T16" fmla="*/ 2147483647 w 523"/>
              <a:gd name="T17" fmla="*/ 2147483647 h 992"/>
              <a:gd name="T18" fmla="*/ 2147483647 w 523"/>
              <a:gd name="T19" fmla="*/ 2147483647 h 992"/>
              <a:gd name="T20" fmla="*/ 2147483647 w 523"/>
              <a:gd name="T21" fmla="*/ 2147483647 h 992"/>
              <a:gd name="T22" fmla="*/ 2147483647 w 523"/>
              <a:gd name="T23" fmla="*/ 2147483647 h 992"/>
              <a:gd name="T24" fmla="*/ 2147483647 w 523"/>
              <a:gd name="T25" fmla="*/ 2147483647 h 992"/>
              <a:gd name="T26" fmla="*/ 2147483647 w 523"/>
              <a:gd name="T27" fmla="*/ 2147483647 h 992"/>
              <a:gd name="T28" fmla="*/ 2147483647 w 523"/>
              <a:gd name="T29" fmla="*/ 2147483647 h 992"/>
              <a:gd name="T30" fmla="*/ 2147483647 w 523"/>
              <a:gd name="T31" fmla="*/ 2147483647 h 992"/>
              <a:gd name="T32" fmla="*/ 2147483647 w 523"/>
              <a:gd name="T33" fmla="*/ 2147483647 h 992"/>
              <a:gd name="T34" fmla="*/ 2147483647 w 523"/>
              <a:gd name="T35" fmla="*/ 2147483647 h 992"/>
              <a:gd name="T36" fmla="*/ 2147483647 w 523"/>
              <a:gd name="T37" fmla="*/ 2147483647 h 992"/>
              <a:gd name="T38" fmla="*/ 2147483647 w 523"/>
              <a:gd name="T39" fmla="*/ 2147483647 h 992"/>
              <a:gd name="T40" fmla="*/ 2147483647 w 523"/>
              <a:gd name="T41" fmla="*/ 2147483647 h 992"/>
              <a:gd name="T42" fmla="*/ 2147483647 w 523"/>
              <a:gd name="T43" fmla="*/ 2147483647 h 992"/>
              <a:gd name="T44" fmla="*/ 2147483647 w 523"/>
              <a:gd name="T45" fmla="*/ 2147483647 h 992"/>
              <a:gd name="T46" fmla="*/ 2147483647 w 523"/>
              <a:gd name="T47" fmla="*/ 2147483647 h 992"/>
              <a:gd name="T48" fmla="*/ 2147483647 w 523"/>
              <a:gd name="T49" fmla="*/ 2147483647 h 992"/>
              <a:gd name="T50" fmla="*/ 2147483647 w 523"/>
              <a:gd name="T51" fmla="*/ 2147483647 h 992"/>
              <a:gd name="T52" fmla="*/ 2147483647 w 523"/>
              <a:gd name="T53" fmla="*/ 2147483647 h 992"/>
              <a:gd name="T54" fmla="*/ 2147483647 w 523"/>
              <a:gd name="T55" fmla="*/ 2147483647 h 992"/>
              <a:gd name="T56" fmla="*/ 2147483647 w 523"/>
              <a:gd name="T57" fmla="*/ 2147483647 h 992"/>
              <a:gd name="T58" fmla="*/ 2147483647 w 523"/>
              <a:gd name="T59" fmla="*/ 2147483647 h 992"/>
              <a:gd name="T60" fmla="*/ 2147483647 w 523"/>
              <a:gd name="T61" fmla="*/ 2147483647 h 992"/>
              <a:gd name="T62" fmla="*/ 2147483647 w 523"/>
              <a:gd name="T63" fmla="*/ 2147483647 h 992"/>
              <a:gd name="T64" fmla="*/ 2147483647 w 523"/>
              <a:gd name="T65" fmla="*/ 2147483647 h 992"/>
              <a:gd name="T66" fmla="*/ 2147483647 w 523"/>
              <a:gd name="T67" fmla="*/ 2147483647 h 992"/>
              <a:gd name="T68" fmla="*/ 2147483647 w 523"/>
              <a:gd name="T69" fmla="*/ 2147483647 h 992"/>
              <a:gd name="T70" fmla="*/ 2147483647 w 523"/>
              <a:gd name="T71" fmla="*/ 2147483647 h 992"/>
              <a:gd name="T72" fmla="*/ 2147483647 w 523"/>
              <a:gd name="T73" fmla="*/ 2147483647 h 992"/>
              <a:gd name="T74" fmla="*/ 2147483647 w 523"/>
              <a:gd name="T75" fmla="*/ 2147483647 h 992"/>
              <a:gd name="T76" fmla="*/ 2147483647 w 523"/>
              <a:gd name="T77" fmla="*/ 2147483647 h 992"/>
              <a:gd name="T78" fmla="*/ 2147483647 w 523"/>
              <a:gd name="T79" fmla="*/ 2147483647 h 992"/>
              <a:gd name="T80" fmla="*/ 2147483647 w 523"/>
              <a:gd name="T81" fmla="*/ 2147483647 h 992"/>
              <a:gd name="T82" fmla="*/ 2147483647 w 523"/>
              <a:gd name="T83" fmla="*/ 2147483647 h 992"/>
              <a:gd name="T84" fmla="*/ 2147483647 w 523"/>
              <a:gd name="T85" fmla="*/ 2147483647 h 992"/>
              <a:gd name="T86" fmla="*/ 2147483647 w 523"/>
              <a:gd name="T87" fmla="*/ 2147483647 h 992"/>
              <a:gd name="T88" fmla="*/ 2147483647 w 523"/>
              <a:gd name="T89" fmla="*/ 2147483647 h 992"/>
              <a:gd name="T90" fmla="*/ 2147483647 w 523"/>
              <a:gd name="T91" fmla="*/ 2147483647 h 992"/>
              <a:gd name="T92" fmla="*/ 2147483647 w 523"/>
              <a:gd name="T93" fmla="*/ 2147483647 h 992"/>
              <a:gd name="T94" fmla="*/ 2147483647 w 523"/>
              <a:gd name="T95" fmla="*/ 2147483647 h 992"/>
              <a:gd name="T96" fmla="*/ 2147483647 w 523"/>
              <a:gd name="T97" fmla="*/ 2147483647 h 992"/>
              <a:gd name="T98" fmla="*/ 2147483647 w 523"/>
              <a:gd name="T99" fmla="*/ 2147483647 h 992"/>
              <a:gd name="T100" fmla="*/ 2147483647 w 523"/>
              <a:gd name="T101" fmla="*/ 2147483647 h 992"/>
              <a:gd name="T102" fmla="*/ 2147483647 w 523"/>
              <a:gd name="T103" fmla="*/ 2147483647 h 992"/>
              <a:gd name="T104" fmla="*/ 2147483647 w 523"/>
              <a:gd name="T105" fmla="*/ 2147483647 h 9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3"/>
              <a:gd name="T160" fmla="*/ 0 h 992"/>
              <a:gd name="T161" fmla="*/ 523 w 523"/>
              <a:gd name="T162" fmla="*/ 992 h 9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3" h="992">
                <a:moveTo>
                  <a:pt x="500" y="139"/>
                </a:moveTo>
                <a:lnTo>
                  <a:pt x="497" y="0"/>
                </a:lnTo>
                <a:lnTo>
                  <a:pt x="453" y="1"/>
                </a:lnTo>
                <a:lnTo>
                  <a:pt x="435" y="63"/>
                </a:lnTo>
                <a:lnTo>
                  <a:pt x="341" y="89"/>
                </a:lnTo>
                <a:lnTo>
                  <a:pt x="281" y="48"/>
                </a:lnTo>
                <a:lnTo>
                  <a:pt x="213" y="86"/>
                </a:lnTo>
                <a:lnTo>
                  <a:pt x="217" y="158"/>
                </a:lnTo>
                <a:lnTo>
                  <a:pt x="166" y="212"/>
                </a:lnTo>
                <a:lnTo>
                  <a:pt x="96" y="201"/>
                </a:lnTo>
                <a:lnTo>
                  <a:pt x="49" y="276"/>
                </a:lnTo>
                <a:lnTo>
                  <a:pt x="91" y="335"/>
                </a:lnTo>
                <a:lnTo>
                  <a:pt x="63" y="424"/>
                </a:lnTo>
                <a:lnTo>
                  <a:pt x="2" y="440"/>
                </a:lnTo>
                <a:lnTo>
                  <a:pt x="1" y="445"/>
                </a:lnTo>
                <a:lnTo>
                  <a:pt x="1" y="450"/>
                </a:lnTo>
                <a:lnTo>
                  <a:pt x="0" y="456"/>
                </a:lnTo>
                <a:lnTo>
                  <a:pt x="0" y="462"/>
                </a:lnTo>
                <a:lnTo>
                  <a:pt x="0" y="468"/>
                </a:lnTo>
                <a:lnTo>
                  <a:pt x="0" y="474"/>
                </a:lnTo>
                <a:lnTo>
                  <a:pt x="0" y="477"/>
                </a:lnTo>
                <a:lnTo>
                  <a:pt x="0" y="481"/>
                </a:lnTo>
                <a:lnTo>
                  <a:pt x="0" y="483"/>
                </a:lnTo>
                <a:lnTo>
                  <a:pt x="0" y="487"/>
                </a:lnTo>
                <a:lnTo>
                  <a:pt x="0" y="491"/>
                </a:lnTo>
                <a:lnTo>
                  <a:pt x="0" y="494"/>
                </a:lnTo>
                <a:lnTo>
                  <a:pt x="0" y="497"/>
                </a:lnTo>
                <a:lnTo>
                  <a:pt x="0" y="500"/>
                </a:lnTo>
                <a:lnTo>
                  <a:pt x="0" y="504"/>
                </a:lnTo>
                <a:lnTo>
                  <a:pt x="0" y="507"/>
                </a:lnTo>
                <a:lnTo>
                  <a:pt x="0" y="511"/>
                </a:lnTo>
                <a:lnTo>
                  <a:pt x="0" y="515"/>
                </a:lnTo>
                <a:lnTo>
                  <a:pt x="0" y="518"/>
                </a:lnTo>
                <a:lnTo>
                  <a:pt x="0" y="521"/>
                </a:lnTo>
                <a:lnTo>
                  <a:pt x="0" y="524"/>
                </a:lnTo>
                <a:lnTo>
                  <a:pt x="1" y="528"/>
                </a:lnTo>
                <a:lnTo>
                  <a:pt x="1" y="531"/>
                </a:lnTo>
                <a:lnTo>
                  <a:pt x="1" y="535"/>
                </a:lnTo>
                <a:lnTo>
                  <a:pt x="2" y="538"/>
                </a:lnTo>
                <a:lnTo>
                  <a:pt x="2" y="542"/>
                </a:lnTo>
                <a:lnTo>
                  <a:pt x="63" y="559"/>
                </a:lnTo>
                <a:lnTo>
                  <a:pt x="88" y="652"/>
                </a:lnTo>
                <a:lnTo>
                  <a:pt x="48" y="711"/>
                </a:lnTo>
                <a:lnTo>
                  <a:pt x="86" y="780"/>
                </a:lnTo>
                <a:lnTo>
                  <a:pt x="158" y="777"/>
                </a:lnTo>
                <a:lnTo>
                  <a:pt x="212" y="826"/>
                </a:lnTo>
                <a:lnTo>
                  <a:pt x="201" y="897"/>
                </a:lnTo>
                <a:lnTo>
                  <a:pt x="278" y="944"/>
                </a:lnTo>
                <a:lnTo>
                  <a:pt x="334" y="903"/>
                </a:lnTo>
                <a:lnTo>
                  <a:pt x="431" y="931"/>
                </a:lnTo>
                <a:lnTo>
                  <a:pt x="442" y="988"/>
                </a:lnTo>
                <a:lnTo>
                  <a:pt x="497" y="992"/>
                </a:lnTo>
                <a:lnTo>
                  <a:pt x="523" y="935"/>
                </a:lnTo>
                <a:lnTo>
                  <a:pt x="496" y="853"/>
                </a:lnTo>
                <a:lnTo>
                  <a:pt x="494" y="853"/>
                </a:lnTo>
                <a:lnTo>
                  <a:pt x="493" y="853"/>
                </a:lnTo>
                <a:lnTo>
                  <a:pt x="491" y="853"/>
                </a:lnTo>
                <a:lnTo>
                  <a:pt x="488" y="853"/>
                </a:lnTo>
                <a:lnTo>
                  <a:pt x="484" y="852"/>
                </a:lnTo>
                <a:lnTo>
                  <a:pt x="479" y="852"/>
                </a:lnTo>
                <a:lnTo>
                  <a:pt x="474" y="852"/>
                </a:lnTo>
                <a:lnTo>
                  <a:pt x="469" y="852"/>
                </a:lnTo>
                <a:lnTo>
                  <a:pt x="466" y="851"/>
                </a:lnTo>
                <a:lnTo>
                  <a:pt x="462" y="851"/>
                </a:lnTo>
                <a:lnTo>
                  <a:pt x="459" y="851"/>
                </a:lnTo>
                <a:lnTo>
                  <a:pt x="455" y="850"/>
                </a:lnTo>
                <a:lnTo>
                  <a:pt x="451" y="850"/>
                </a:lnTo>
                <a:lnTo>
                  <a:pt x="448" y="848"/>
                </a:lnTo>
                <a:lnTo>
                  <a:pt x="444" y="848"/>
                </a:lnTo>
                <a:lnTo>
                  <a:pt x="441" y="848"/>
                </a:lnTo>
                <a:lnTo>
                  <a:pt x="436" y="847"/>
                </a:lnTo>
                <a:lnTo>
                  <a:pt x="432" y="846"/>
                </a:lnTo>
                <a:lnTo>
                  <a:pt x="427" y="845"/>
                </a:lnTo>
                <a:lnTo>
                  <a:pt x="424" y="844"/>
                </a:lnTo>
                <a:lnTo>
                  <a:pt x="419" y="842"/>
                </a:lnTo>
                <a:lnTo>
                  <a:pt x="414" y="842"/>
                </a:lnTo>
                <a:lnTo>
                  <a:pt x="409" y="841"/>
                </a:lnTo>
                <a:lnTo>
                  <a:pt x="405" y="840"/>
                </a:lnTo>
                <a:lnTo>
                  <a:pt x="400" y="839"/>
                </a:lnTo>
                <a:lnTo>
                  <a:pt x="395" y="838"/>
                </a:lnTo>
                <a:lnTo>
                  <a:pt x="390" y="836"/>
                </a:lnTo>
                <a:lnTo>
                  <a:pt x="384" y="835"/>
                </a:lnTo>
                <a:lnTo>
                  <a:pt x="379" y="833"/>
                </a:lnTo>
                <a:lnTo>
                  <a:pt x="375" y="832"/>
                </a:lnTo>
                <a:lnTo>
                  <a:pt x="369" y="829"/>
                </a:lnTo>
                <a:lnTo>
                  <a:pt x="365" y="828"/>
                </a:lnTo>
                <a:lnTo>
                  <a:pt x="359" y="826"/>
                </a:lnTo>
                <a:lnTo>
                  <a:pt x="354" y="823"/>
                </a:lnTo>
                <a:lnTo>
                  <a:pt x="348" y="821"/>
                </a:lnTo>
                <a:lnTo>
                  <a:pt x="344" y="820"/>
                </a:lnTo>
                <a:lnTo>
                  <a:pt x="339" y="816"/>
                </a:lnTo>
                <a:lnTo>
                  <a:pt x="334" y="814"/>
                </a:lnTo>
                <a:lnTo>
                  <a:pt x="328" y="813"/>
                </a:lnTo>
                <a:lnTo>
                  <a:pt x="323" y="810"/>
                </a:lnTo>
                <a:lnTo>
                  <a:pt x="317" y="807"/>
                </a:lnTo>
                <a:lnTo>
                  <a:pt x="312" y="803"/>
                </a:lnTo>
                <a:lnTo>
                  <a:pt x="308" y="801"/>
                </a:lnTo>
                <a:lnTo>
                  <a:pt x="302" y="797"/>
                </a:lnTo>
                <a:lnTo>
                  <a:pt x="297" y="793"/>
                </a:lnTo>
                <a:lnTo>
                  <a:pt x="292" y="790"/>
                </a:lnTo>
                <a:lnTo>
                  <a:pt x="286" y="787"/>
                </a:lnTo>
                <a:lnTo>
                  <a:pt x="282" y="784"/>
                </a:lnTo>
                <a:lnTo>
                  <a:pt x="276" y="779"/>
                </a:lnTo>
                <a:lnTo>
                  <a:pt x="272" y="775"/>
                </a:lnTo>
                <a:lnTo>
                  <a:pt x="267" y="772"/>
                </a:lnTo>
                <a:lnTo>
                  <a:pt x="262" y="767"/>
                </a:lnTo>
                <a:lnTo>
                  <a:pt x="257" y="763"/>
                </a:lnTo>
                <a:lnTo>
                  <a:pt x="254" y="759"/>
                </a:lnTo>
                <a:lnTo>
                  <a:pt x="249" y="754"/>
                </a:lnTo>
                <a:lnTo>
                  <a:pt x="245" y="749"/>
                </a:lnTo>
                <a:lnTo>
                  <a:pt x="243" y="748"/>
                </a:lnTo>
                <a:lnTo>
                  <a:pt x="239" y="744"/>
                </a:lnTo>
                <a:lnTo>
                  <a:pt x="237" y="742"/>
                </a:lnTo>
                <a:lnTo>
                  <a:pt x="235" y="740"/>
                </a:lnTo>
                <a:lnTo>
                  <a:pt x="231" y="736"/>
                </a:lnTo>
                <a:lnTo>
                  <a:pt x="229" y="734"/>
                </a:lnTo>
                <a:lnTo>
                  <a:pt x="224" y="729"/>
                </a:lnTo>
                <a:lnTo>
                  <a:pt x="220" y="724"/>
                </a:lnTo>
                <a:lnTo>
                  <a:pt x="215" y="718"/>
                </a:lnTo>
                <a:lnTo>
                  <a:pt x="212" y="713"/>
                </a:lnTo>
                <a:lnTo>
                  <a:pt x="209" y="710"/>
                </a:lnTo>
                <a:lnTo>
                  <a:pt x="207" y="706"/>
                </a:lnTo>
                <a:lnTo>
                  <a:pt x="205" y="704"/>
                </a:lnTo>
                <a:lnTo>
                  <a:pt x="202" y="700"/>
                </a:lnTo>
                <a:lnTo>
                  <a:pt x="200" y="696"/>
                </a:lnTo>
                <a:lnTo>
                  <a:pt x="197" y="693"/>
                </a:lnTo>
                <a:lnTo>
                  <a:pt x="195" y="689"/>
                </a:lnTo>
                <a:lnTo>
                  <a:pt x="193" y="686"/>
                </a:lnTo>
                <a:lnTo>
                  <a:pt x="190" y="681"/>
                </a:lnTo>
                <a:lnTo>
                  <a:pt x="188" y="677"/>
                </a:lnTo>
                <a:lnTo>
                  <a:pt x="185" y="673"/>
                </a:lnTo>
                <a:lnTo>
                  <a:pt x="183" y="668"/>
                </a:lnTo>
                <a:lnTo>
                  <a:pt x="179" y="664"/>
                </a:lnTo>
                <a:lnTo>
                  <a:pt x="178" y="659"/>
                </a:lnTo>
                <a:lnTo>
                  <a:pt x="176" y="653"/>
                </a:lnTo>
                <a:lnTo>
                  <a:pt x="173" y="650"/>
                </a:lnTo>
                <a:lnTo>
                  <a:pt x="171" y="644"/>
                </a:lnTo>
                <a:lnTo>
                  <a:pt x="169" y="639"/>
                </a:lnTo>
                <a:lnTo>
                  <a:pt x="166" y="633"/>
                </a:lnTo>
                <a:lnTo>
                  <a:pt x="165" y="628"/>
                </a:lnTo>
                <a:lnTo>
                  <a:pt x="163" y="622"/>
                </a:lnTo>
                <a:lnTo>
                  <a:pt x="160" y="617"/>
                </a:lnTo>
                <a:lnTo>
                  <a:pt x="158" y="611"/>
                </a:lnTo>
                <a:lnTo>
                  <a:pt x="157" y="606"/>
                </a:lnTo>
                <a:lnTo>
                  <a:pt x="154" y="600"/>
                </a:lnTo>
                <a:lnTo>
                  <a:pt x="153" y="594"/>
                </a:lnTo>
                <a:lnTo>
                  <a:pt x="151" y="588"/>
                </a:lnTo>
                <a:lnTo>
                  <a:pt x="149" y="580"/>
                </a:lnTo>
                <a:lnTo>
                  <a:pt x="147" y="574"/>
                </a:lnTo>
                <a:lnTo>
                  <a:pt x="146" y="567"/>
                </a:lnTo>
                <a:lnTo>
                  <a:pt x="145" y="560"/>
                </a:lnTo>
                <a:lnTo>
                  <a:pt x="144" y="554"/>
                </a:lnTo>
                <a:lnTo>
                  <a:pt x="142" y="547"/>
                </a:lnTo>
                <a:lnTo>
                  <a:pt x="141" y="540"/>
                </a:lnTo>
                <a:lnTo>
                  <a:pt x="140" y="531"/>
                </a:lnTo>
                <a:lnTo>
                  <a:pt x="140" y="525"/>
                </a:lnTo>
                <a:lnTo>
                  <a:pt x="139" y="517"/>
                </a:lnTo>
                <a:lnTo>
                  <a:pt x="138" y="510"/>
                </a:lnTo>
                <a:lnTo>
                  <a:pt x="138" y="501"/>
                </a:lnTo>
                <a:lnTo>
                  <a:pt x="138" y="494"/>
                </a:lnTo>
                <a:lnTo>
                  <a:pt x="138" y="492"/>
                </a:lnTo>
                <a:lnTo>
                  <a:pt x="138" y="489"/>
                </a:lnTo>
                <a:lnTo>
                  <a:pt x="138" y="485"/>
                </a:lnTo>
                <a:lnTo>
                  <a:pt x="138" y="482"/>
                </a:lnTo>
                <a:lnTo>
                  <a:pt x="138" y="476"/>
                </a:lnTo>
                <a:lnTo>
                  <a:pt x="139" y="471"/>
                </a:lnTo>
                <a:lnTo>
                  <a:pt x="139" y="465"/>
                </a:lnTo>
                <a:lnTo>
                  <a:pt x="140" y="460"/>
                </a:lnTo>
                <a:lnTo>
                  <a:pt x="140" y="456"/>
                </a:lnTo>
                <a:lnTo>
                  <a:pt x="141" y="452"/>
                </a:lnTo>
                <a:lnTo>
                  <a:pt x="141" y="449"/>
                </a:lnTo>
                <a:lnTo>
                  <a:pt x="142" y="445"/>
                </a:lnTo>
                <a:lnTo>
                  <a:pt x="142" y="442"/>
                </a:lnTo>
                <a:lnTo>
                  <a:pt x="144" y="437"/>
                </a:lnTo>
                <a:lnTo>
                  <a:pt x="144" y="433"/>
                </a:lnTo>
                <a:lnTo>
                  <a:pt x="145" y="430"/>
                </a:lnTo>
                <a:lnTo>
                  <a:pt x="145" y="425"/>
                </a:lnTo>
                <a:lnTo>
                  <a:pt x="146" y="421"/>
                </a:lnTo>
                <a:lnTo>
                  <a:pt x="147" y="416"/>
                </a:lnTo>
                <a:lnTo>
                  <a:pt x="148" y="413"/>
                </a:lnTo>
                <a:lnTo>
                  <a:pt x="149" y="408"/>
                </a:lnTo>
                <a:lnTo>
                  <a:pt x="151" y="403"/>
                </a:lnTo>
                <a:lnTo>
                  <a:pt x="152" y="398"/>
                </a:lnTo>
                <a:lnTo>
                  <a:pt x="153" y="395"/>
                </a:lnTo>
                <a:lnTo>
                  <a:pt x="154" y="390"/>
                </a:lnTo>
                <a:lnTo>
                  <a:pt x="155" y="385"/>
                </a:lnTo>
                <a:lnTo>
                  <a:pt x="157" y="381"/>
                </a:lnTo>
                <a:lnTo>
                  <a:pt x="158" y="376"/>
                </a:lnTo>
                <a:lnTo>
                  <a:pt x="160" y="371"/>
                </a:lnTo>
                <a:lnTo>
                  <a:pt x="161" y="366"/>
                </a:lnTo>
                <a:lnTo>
                  <a:pt x="164" y="361"/>
                </a:lnTo>
                <a:lnTo>
                  <a:pt x="166" y="357"/>
                </a:lnTo>
                <a:lnTo>
                  <a:pt x="167" y="352"/>
                </a:lnTo>
                <a:lnTo>
                  <a:pt x="170" y="347"/>
                </a:lnTo>
                <a:lnTo>
                  <a:pt x="172" y="341"/>
                </a:lnTo>
                <a:lnTo>
                  <a:pt x="175" y="336"/>
                </a:lnTo>
                <a:lnTo>
                  <a:pt x="177" y="331"/>
                </a:lnTo>
                <a:lnTo>
                  <a:pt x="179" y="327"/>
                </a:lnTo>
                <a:lnTo>
                  <a:pt x="182" y="322"/>
                </a:lnTo>
                <a:lnTo>
                  <a:pt x="185" y="317"/>
                </a:lnTo>
                <a:lnTo>
                  <a:pt x="188" y="312"/>
                </a:lnTo>
                <a:lnTo>
                  <a:pt x="190" y="308"/>
                </a:lnTo>
                <a:lnTo>
                  <a:pt x="193" y="302"/>
                </a:lnTo>
                <a:lnTo>
                  <a:pt x="196" y="298"/>
                </a:lnTo>
                <a:lnTo>
                  <a:pt x="200" y="292"/>
                </a:lnTo>
                <a:lnTo>
                  <a:pt x="202" y="287"/>
                </a:lnTo>
                <a:lnTo>
                  <a:pt x="206" y="284"/>
                </a:lnTo>
                <a:lnTo>
                  <a:pt x="211" y="279"/>
                </a:lnTo>
                <a:lnTo>
                  <a:pt x="214" y="274"/>
                </a:lnTo>
                <a:lnTo>
                  <a:pt x="217" y="269"/>
                </a:lnTo>
                <a:lnTo>
                  <a:pt x="221" y="264"/>
                </a:lnTo>
                <a:lnTo>
                  <a:pt x="226" y="261"/>
                </a:lnTo>
                <a:lnTo>
                  <a:pt x="230" y="256"/>
                </a:lnTo>
                <a:lnTo>
                  <a:pt x="235" y="251"/>
                </a:lnTo>
                <a:lnTo>
                  <a:pt x="238" y="248"/>
                </a:lnTo>
                <a:lnTo>
                  <a:pt x="244" y="244"/>
                </a:lnTo>
                <a:lnTo>
                  <a:pt x="244" y="242"/>
                </a:lnTo>
                <a:lnTo>
                  <a:pt x="248" y="239"/>
                </a:lnTo>
                <a:lnTo>
                  <a:pt x="249" y="237"/>
                </a:lnTo>
                <a:lnTo>
                  <a:pt x="252" y="235"/>
                </a:lnTo>
                <a:lnTo>
                  <a:pt x="255" y="231"/>
                </a:lnTo>
                <a:lnTo>
                  <a:pt x="260" y="227"/>
                </a:lnTo>
                <a:lnTo>
                  <a:pt x="262" y="224"/>
                </a:lnTo>
                <a:lnTo>
                  <a:pt x="268" y="219"/>
                </a:lnTo>
                <a:lnTo>
                  <a:pt x="273" y="215"/>
                </a:lnTo>
                <a:lnTo>
                  <a:pt x="279" y="212"/>
                </a:lnTo>
                <a:lnTo>
                  <a:pt x="281" y="208"/>
                </a:lnTo>
                <a:lnTo>
                  <a:pt x="285" y="206"/>
                </a:lnTo>
                <a:lnTo>
                  <a:pt x="287" y="203"/>
                </a:lnTo>
                <a:lnTo>
                  <a:pt x="292" y="201"/>
                </a:lnTo>
                <a:lnTo>
                  <a:pt x="296" y="199"/>
                </a:lnTo>
                <a:lnTo>
                  <a:pt x="298" y="197"/>
                </a:lnTo>
                <a:lnTo>
                  <a:pt x="303" y="194"/>
                </a:lnTo>
                <a:lnTo>
                  <a:pt x="308" y="193"/>
                </a:lnTo>
                <a:lnTo>
                  <a:pt x="310" y="189"/>
                </a:lnTo>
                <a:lnTo>
                  <a:pt x="315" y="188"/>
                </a:lnTo>
                <a:lnTo>
                  <a:pt x="318" y="184"/>
                </a:lnTo>
                <a:lnTo>
                  <a:pt x="323" y="182"/>
                </a:lnTo>
                <a:lnTo>
                  <a:pt x="328" y="179"/>
                </a:lnTo>
                <a:lnTo>
                  <a:pt x="333" y="177"/>
                </a:lnTo>
                <a:lnTo>
                  <a:pt x="338" y="175"/>
                </a:lnTo>
                <a:lnTo>
                  <a:pt x="342" y="174"/>
                </a:lnTo>
                <a:lnTo>
                  <a:pt x="347" y="170"/>
                </a:lnTo>
                <a:lnTo>
                  <a:pt x="352" y="168"/>
                </a:lnTo>
                <a:lnTo>
                  <a:pt x="358" y="165"/>
                </a:lnTo>
                <a:lnTo>
                  <a:pt x="363" y="164"/>
                </a:lnTo>
                <a:lnTo>
                  <a:pt x="369" y="162"/>
                </a:lnTo>
                <a:lnTo>
                  <a:pt x="375" y="160"/>
                </a:lnTo>
                <a:lnTo>
                  <a:pt x="381" y="158"/>
                </a:lnTo>
                <a:lnTo>
                  <a:pt x="387" y="157"/>
                </a:lnTo>
                <a:lnTo>
                  <a:pt x="393" y="154"/>
                </a:lnTo>
                <a:lnTo>
                  <a:pt x="399" y="152"/>
                </a:lnTo>
                <a:lnTo>
                  <a:pt x="405" y="151"/>
                </a:lnTo>
                <a:lnTo>
                  <a:pt x="412" y="150"/>
                </a:lnTo>
                <a:lnTo>
                  <a:pt x="418" y="147"/>
                </a:lnTo>
                <a:lnTo>
                  <a:pt x="425" y="146"/>
                </a:lnTo>
                <a:lnTo>
                  <a:pt x="431" y="145"/>
                </a:lnTo>
                <a:lnTo>
                  <a:pt x="439" y="144"/>
                </a:lnTo>
                <a:lnTo>
                  <a:pt x="445" y="142"/>
                </a:lnTo>
                <a:lnTo>
                  <a:pt x="453" y="141"/>
                </a:lnTo>
                <a:lnTo>
                  <a:pt x="460" y="140"/>
                </a:lnTo>
                <a:lnTo>
                  <a:pt x="468" y="140"/>
                </a:lnTo>
                <a:lnTo>
                  <a:pt x="475" y="139"/>
                </a:lnTo>
                <a:lnTo>
                  <a:pt x="484" y="139"/>
                </a:lnTo>
                <a:lnTo>
                  <a:pt x="491" y="139"/>
                </a:lnTo>
                <a:lnTo>
                  <a:pt x="500" y="139"/>
                </a:lnTo>
                <a:close/>
              </a:path>
            </a:pathLst>
          </a:custGeom>
          <a:solidFill>
            <a:srgbClr val="EAEAEA"/>
          </a:solidFill>
          <a:ln w="9525">
            <a:noFill/>
            <a:round/>
            <a:headEnd/>
            <a:tailEnd/>
          </a:ln>
        </p:spPr>
        <p:txBody>
          <a:bodyPr/>
          <a:lstStyle/>
          <a:p>
            <a:endParaRPr lang="en-US"/>
          </a:p>
        </p:txBody>
      </p:sp>
      <p:sp>
        <p:nvSpPr>
          <p:cNvPr id="490515" name="Oval 52"/>
          <p:cNvSpPr>
            <a:spLocks noChangeArrowheads="1"/>
          </p:cNvSpPr>
          <p:nvPr/>
        </p:nvSpPr>
        <p:spPr bwMode="gray">
          <a:xfrm>
            <a:off x="3854450" y="1127125"/>
            <a:ext cx="1595438" cy="1571625"/>
          </a:xfrm>
          <a:prstGeom prst="ellipse">
            <a:avLst/>
          </a:prstGeom>
          <a:solidFill>
            <a:srgbClr val="EAEAEA"/>
          </a:solidFill>
          <a:ln w="28575">
            <a:solidFill>
              <a:srgbClr val="DDDDDD"/>
            </a:solidFill>
            <a:round/>
            <a:headEnd/>
            <a:tailEnd/>
          </a:ln>
        </p:spPr>
        <p:txBody>
          <a:bodyPr/>
          <a:lstStyle/>
          <a:p>
            <a:pPr algn="ctr"/>
            <a:endParaRPr lang="en-US" altLang="en-US"/>
          </a:p>
        </p:txBody>
      </p:sp>
      <p:sp>
        <p:nvSpPr>
          <p:cNvPr id="490516" name="Oval 53"/>
          <p:cNvSpPr>
            <a:spLocks noChangeArrowheads="1"/>
          </p:cNvSpPr>
          <p:nvPr/>
        </p:nvSpPr>
        <p:spPr bwMode="gray">
          <a:xfrm flipV="1">
            <a:off x="4541838" y="1804988"/>
            <a:ext cx="222250" cy="219075"/>
          </a:xfrm>
          <a:prstGeom prst="ellipse">
            <a:avLst/>
          </a:prstGeom>
          <a:solidFill>
            <a:srgbClr val="DDDDDD"/>
          </a:solidFill>
          <a:ln w="28575">
            <a:solidFill>
              <a:srgbClr val="DDDDDD"/>
            </a:solidFill>
            <a:round/>
            <a:headEnd/>
            <a:tailEnd/>
          </a:ln>
        </p:spPr>
        <p:txBody>
          <a:bodyPr/>
          <a:lstStyle/>
          <a:p>
            <a:pPr algn="ctr"/>
            <a:endParaRPr lang="en-US" altLang="en-US"/>
          </a:p>
        </p:txBody>
      </p:sp>
      <p:sp>
        <p:nvSpPr>
          <p:cNvPr id="490517" name="Text Box 54"/>
          <p:cNvSpPr txBox="1">
            <a:spLocks noChangeArrowheads="1"/>
          </p:cNvSpPr>
          <p:nvPr/>
        </p:nvSpPr>
        <p:spPr bwMode="gray">
          <a:xfrm>
            <a:off x="3919083" y="1198791"/>
            <a:ext cx="1495425" cy="1527175"/>
          </a:xfrm>
          <a:prstGeom prst="rect">
            <a:avLst/>
          </a:prstGeom>
          <a:noFill/>
          <a:ln w="12700">
            <a:noFill/>
            <a:miter lim="800000"/>
            <a:headEnd/>
            <a:tailEnd/>
          </a:ln>
        </p:spPr>
        <p:txBody>
          <a:bodyPr anchor="ctr"/>
          <a:lstStyle/>
          <a:p>
            <a:pPr algn="ctr" eaLnBrk="0" hangingPunct="0">
              <a:buClr>
                <a:schemeClr val="accent2"/>
              </a:buClr>
              <a:buFont typeface="Symbol" pitchFamily="18" charset="2"/>
              <a:buNone/>
            </a:pPr>
            <a:r>
              <a:rPr lang="en-US" altLang="en-US" sz="1400" b="1" dirty="0" smtClean="0"/>
              <a:t>Carol A. Jones</a:t>
            </a:r>
          </a:p>
          <a:p>
            <a:pPr algn="ctr" eaLnBrk="0" hangingPunct="0">
              <a:buClr>
                <a:schemeClr val="accent2"/>
              </a:buClr>
              <a:buFont typeface="Symbol" pitchFamily="18" charset="2"/>
              <a:buNone/>
            </a:pPr>
            <a:r>
              <a:rPr lang="en-US" altLang="en-US" sz="1200" b="1" dirty="0" smtClean="0"/>
              <a:t>(2006)</a:t>
            </a:r>
            <a:endParaRPr lang="en-US" altLang="en-US" sz="1200" dirty="0" smtClean="0"/>
          </a:p>
          <a:p>
            <a:pPr marL="114300" lvl="1" indent="-112713" algn="ctr" eaLnBrk="0" hangingPunct="0">
              <a:buClr>
                <a:schemeClr val="tx1"/>
              </a:buClr>
              <a:buFont typeface="Wingdings" pitchFamily="2" charset="2"/>
              <a:buChar char="§"/>
            </a:pPr>
            <a:r>
              <a:rPr lang="en-US" altLang="en-US" sz="1000" dirty="0" err="1" smtClean="0"/>
              <a:t>WebSphere</a:t>
            </a:r>
            <a:r>
              <a:rPr lang="en-US" altLang="en-US" sz="1000" dirty="0" smtClean="0"/>
              <a:t> Application Server</a:t>
            </a:r>
          </a:p>
          <a:p>
            <a:pPr marL="114300" lvl="1" indent="-112713" algn="ctr" eaLnBrk="0" hangingPunct="0">
              <a:buClr>
                <a:schemeClr val="tx1"/>
              </a:buClr>
              <a:buFont typeface="Wingdings" pitchFamily="2" charset="2"/>
              <a:buChar char="§"/>
            </a:pPr>
            <a:r>
              <a:rPr lang="en-US" altLang="en-US" sz="1000" dirty="0" err="1" smtClean="0"/>
              <a:t>WebSphere</a:t>
            </a:r>
            <a:r>
              <a:rPr lang="en-US" altLang="en-US" sz="1000" dirty="0" smtClean="0"/>
              <a:t> Portal</a:t>
            </a:r>
          </a:p>
          <a:p>
            <a:pPr marL="114300" lvl="1" indent="-112713" algn="ctr" eaLnBrk="0" hangingPunct="0">
              <a:buClr>
                <a:schemeClr val="tx1"/>
              </a:buClr>
              <a:buFont typeface="Wingdings" pitchFamily="2" charset="2"/>
              <a:buChar char="§"/>
            </a:pPr>
            <a:r>
              <a:rPr lang="en-US" altLang="en-US" sz="1000" dirty="0" err="1" smtClean="0"/>
              <a:t>WebSphere</a:t>
            </a:r>
            <a:r>
              <a:rPr lang="en-US" altLang="en-US" sz="1000" dirty="0" smtClean="0"/>
              <a:t> Studio</a:t>
            </a:r>
          </a:p>
        </p:txBody>
      </p:sp>
      <p:sp>
        <p:nvSpPr>
          <p:cNvPr id="490518" name="Freeform 56"/>
          <p:cNvSpPr>
            <a:spLocks noChangeAspect="1"/>
          </p:cNvSpPr>
          <p:nvPr/>
        </p:nvSpPr>
        <p:spPr bwMode="gray">
          <a:xfrm>
            <a:off x="2720975" y="2290763"/>
            <a:ext cx="1066800" cy="1944687"/>
          </a:xfrm>
          <a:custGeom>
            <a:avLst/>
            <a:gdLst>
              <a:gd name="T0" fmla="*/ 2147483647 w 528"/>
              <a:gd name="T1" fmla="*/ 2147483647 h 991"/>
              <a:gd name="T2" fmla="*/ 2147483647 w 528"/>
              <a:gd name="T3" fmla="*/ 2147483647 h 991"/>
              <a:gd name="T4" fmla="*/ 2147483647 w 528"/>
              <a:gd name="T5" fmla="*/ 2147483647 h 991"/>
              <a:gd name="T6" fmla="*/ 2147483647 w 528"/>
              <a:gd name="T7" fmla="*/ 2147483647 h 991"/>
              <a:gd name="T8" fmla="*/ 2147483647 w 528"/>
              <a:gd name="T9" fmla="*/ 2147483647 h 991"/>
              <a:gd name="T10" fmla="*/ 2147483647 w 528"/>
              <a:gd name="T11" fmla="*/ 2147483647 h 991"/>
              <a:gd name="T12" fmla="*/ 2147483647 w 528"/>
              <a:gd name="T13" fmla="*/ 2147483647 h 991"/>
              <a:gd name="T14" fmla="*/ 2147483647 w 528"/>
              <a:gd name="T15" fmla="*/ 2147483647 h 991"/>
              <a:gd name="T16" fmla="*/ 2147483647 w 528"/>
              <a:gd name="T17" fmla="*/ 2147483647 h 991"/>
              <a:gd name="T18" fmla="*/ 2147483647 w 528"/>
              <a:gd name="T19" fmla="*/ 2147483647 h 991"/>
              <a:gd name="T20" fmla="*/ 2147483647 w 528"/>
              <a:gd name="T21" fmla="*/ 2147483647 h 991"/>
              <a:gd name="T22" fmla="*/ 2147483647 w 528"/>
              <a:gd name="T23" fmla="*/ 2147483647 h 991"/>
              <a:gd name="T24" fmla="*/ 2147483647 w 528"/>
              <a:gd name="T25" fmla="*/ 2147483647 h 991"/>
              <a:gd name="T26" fmla="*/ 2147483647 w 528"/>
              <a:gd name="T27" fmla="*/ 2147483647 h 991"/>
              <a:gd name="T28" fmla="*/ 2147483647 w 528"/>
              <a:gd name="T29" fmla="*/ 2147483647 h 991"/>
              <a:gd name="T30" fmla="*/ 2147483647 w 528"/>
              <a:gd name="T31" fmla="*/ 2147483647 h 991"/>
              <a:gd name="T32" fmla="*/ 2147483647 w 528"/>
              <a:gd name="T33" fmla="*/ 2147483647 h 991"/>
              <a:gd name="T34" fmla="*/ 2147483647 w 528"/>
              <a:gd name="T35" fmla="*/ 2147483647 h 991"/>
              <a:gd name="T36" fmla="*/ 2147483647 w 528"/>
              <a:gd name="T37" fmla="*/ 2147483647 h 991"/>
              <a:gd name="T38" fmla="*/ 2147483647 w 528"/>
              <a:gd name="T39" fmla="*/ 2147483647 h 991"/>
              <a:gd name="T40" fmla="*/ 2147483647 w 528"/>
              <a:gd name="T41" fmla="*/ 2147483647 h 991"/>
              <a:gd name="T42" fmla="*/ 2147483647 w 528"/>
              <a:gd name="T43" fmla="*/ 2147483647 h 991"/>
              <a:gd name="T44" fmla="*/ 2147483647 w 528"/>
              <a:gd name="T45" fmla="*/ 2147483647 h 991"/>
              <a:gd name="T46" fmla="*/ 2147483647 w 528"/>
              <a:gd name="T47" fmla="*/ 2147483647 h 991"/>
              <a:gd name="T48" fmla="*/ 2147483647 w 528"/>
              <a:gd name="T49" fmla="*/ 2147483647 h 991"/>
              <a:gd name="T50" fmla="*/ 2147483647 w 528"/>
              <a:gd name="T51" fmla="*/ 2147483647 h 991"/>
              <a:gd name="T52" fmla="*/ 2147483647 w 528"/>
              <a:gd name="T53" fmla="*/ 2147483647 h 991"/>
              <a:gd name="T54" fmla="*/ 2147483647 w 528"/>
              <a:gd name="T55" fmla="*/ 2147483647 h 991"/>
              <a:gd name="T56" fmla="*/ 2147483647 w 528"/>
              <a:gd name="T57" fmla="*/ 2147483647 h 991"/>
              <a:gd name="T58" fmla="*/ 2147483647 w 528"/>
              <a:gd name="T59" fmla="*/ 2147483647 h 991"/>
              <a:gd name="T60" fmla="*/ 2147483647 w 528"/>
              <a:gd name="T61" fmla="*/ 2147483647 h 991"/>
              <a:gd name="T62" fmla="*/ 2147483647 w 528"/>
              <a:gd name="T63" fmla="*/ 2147483647 h 991"/>
              <a:gd name="T64" fmla="*/ 2147483647 w 528"/>
              <a:gd name="T65" fmla="*/ 2147483647 h 991"/>
              <a:gd name="T66" fmla="*/ 2147483647 w 528"/>
              <a:gd name="T67" fmla="*/ 2147483647 h 991"/>
              <a:gd name="T68" fmla="*/ 2147483647 w 528"/>
              <a:gd name="T69" fmla="*/ 2147483647 h 991"/>
              <a:gd name="T70" fmla="*/ 2147483647 w 528"/>
              <a:gd name="T71" fmla="*/ 2147483647 h 991"/>
              <a:gd name="T72" fmla="*/ 2147483647 w 528"/>
              <a:gd name="T73" fmla="*/ 2147483647 h 991"/>
              <a:gd name="T74" fmla="*/ 2147483647 w 528"/>
              <a:gd name="T75" fmla="*/ 2147483647 h 991"/>
              <a:gd name="T76" fmla="*/ 2147483647 w 528"/>
              <a:gd name="T77" fmla="*/ 2147483647 h 991"/>
              <a:gd name="T78" fmla="*/ 2147483647 w 528"/>
              <a:gd name="T79" fmla="*/ 2147483647 h 991"/>
              <a:gd name="T80" fmla="*/ 2147483647 w 528"/>
              <a:gd name="T81" fmla="*/ 2147483647 h 991"/>
              <a:gd name="T82" fmla="*/ 2147483647 w 528"/>
              <a:gd name="T83" fmla="*/ 2147483647 h 991"/>
              <a:gd name="T84" fmla="*/ 2147483647 w 528"/>
              <a:gd name="T85" fmla="*/ 2147483647 h 991"/>
              <a:gd name="T86" fmla="*/ 2147483647 w 528"/>
              <a:gd name="T87" fmla="*/ 2147483647 h 991"/>
              <a:gd name="T88" fmla="*/ 2147483647 w 528"/>
              <a:gd name="T89" fmla="*/ 2147483647 h 991"/>
              <a:gd name="T90" fmla="*/ 2147483647 w 528"/>
              <a:gd name="T91" fmla="*/ 2147483647 h 991"/>
              <a:gd name="T92" fmla="*/ 2147483647 w 528"/>
              <a:gd name="T93" fmla="*/ 2147483647 h 991"/>
              <a:gd name="T94" fmla="*/ 2147483647 w 528"/>
              <a:gd name="T95" fmla="*/ 2147483647 h 991"/>
              <a:gd name="T96" fmla="*/ 2147483647 w 528"/>
              <a:gd name="T97" fmla="*/ 2147483647 h 991"/>
              <a:gd name="T98" fmla="*/ 2147483647 w 528"/>
              <a:gd name="T99" fmla="*/ 2147483647 h 991"/>
              <a:gd name="T100" fmla="*/ 2147483647 w 528"/>
              <a:gd name="T101" fmla="*/ 2147483647 h 991"/>
              <a:gd name="T102" fmla="*/ 2147483647 w 528"/>
              <a:gd name="T103" fmla="*/ 2147483647 h 991"/>
              <a:gd name="T104" fmla="*/ 2147483647 w 528"/>
              <a:gd name="T105" fmla="*/ 2147483647 h 991"/>
              <a:gd name="T106" fmla="*/ 2147483647 w 528"/>
              <a:gd name="T107" fmla="*/ 2147483647 h 991"/>
              <a:gd name="T108" fmla="*/ 2147483647 w 528"/>
              <a:gd name="T109" fmla="*/ 2147483647 h 991"/>
              <a:gd name="T110" fmla="*/ 2147483647 w 528"/>
              <a:gd name="T111" fmla="*/ 2147483647 h 9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8"/>
              <a:gd name="T169" fmla="*/ 0 h 991"/>
              <a:gd name="T170" fmla="*/ 528 w 528"/>
              <a:gd name="T171" fmla="*/ 991 h 9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8" h="991">
                <a:moveTo>
                  <a:pt x="32" y="852"/>
                </a:moveTo>
                <a:lnTo>
                  <a:pt x="35" y="991"/>
                </a:lnTo>
                <a:lnTo>
                  <a:pt x="79" y="990"/>
                </a:lnTo>
                <a:lnTo>
                  <a:pt x="97" y="929"/>
                </a:lnTo>
                <a:lnTo>
                  <a:pt x="189" y="902"/>
                </a:lnTo>
                <a:lnTo>
                  <a:pt x="250" y="944"/>
                </a:lnTo>
                <a:lnTo>
                  <a:pt x="318" y="904"/>
                </a:lnTo>
                <a:lnTo>
                  <a:pt x="315" y="833"/>
                </a:lnTo>
                <a:lnTo>
                  <a:pt x="365" y="780"/>
                </a:lnTo>
                <a:lnTo>
                  <a:pt x="434" y="790"/>
                </a:lnTo>
                <a:lnTo>
                  <a:pt x="482" y="715"/>
                </a:lnTo>
                <a:lnTo>
                  <a:pt x="441" y="656"/>
                </a:lnTo>
                <a:lnTo>
                  <a:pt x="468" y="560"/>
                </a:lnTo>
                <a:lnTo>
                  <a:pt x="528" y="551"/>
                </a:lnTo>
                <a:lnTo>
                  <a:pt x="528" y="547"/>
                </a:lnTo>
                <a:lnTo>
                  <a:pt x="528" y="543"/>
                </a:lnTo>
                <a:lnTo>
                  <a:pt x="528" y="541"/>
                </a:lnTo>
                <a:lnTo>
                  <a:pt x="528" y="537"/>
                </a:lnTo>
                <a:lnTo>
                  <a:pt x="528" y="534"/>
                </a:lnTo>
                <a:lnTo>
                  <a:pt x="528" y="530"/>
                </a:lnTo>
                <a:lnTo>
                  <a:pt x="528" y="528"/>
                </a:lnTo>
                <a:lnTo>
                  <a:pt x="528" y="526"/>
                </a:lnTo>
                <a:lnTo>
                  <a:pt x="528" y="522"/>
                </a:lnTo>
                <a:lnTo>
                  <a:pt x="528" y="518"/>
                </a:lnTo>
                <a:lnTo>
                  <a:pt x="528" y="516"/>
                </a:lnTo>
                <a:lnTo>
                  <a:pt x="528" y="512"/>
                </a:lnTo>
                <a:lnTo>
                  <a:pt x="528" y="506"/>
                </a:lnTo>
                <a:lnTo>
                  <a:pt x="528" y="500"/>
                </a:lnTo>
                <a:lnTo>
                  <a:pt x="528" y="497"/>
                </a:lnTo>
                <a:lnTo>
                  <a:pt x="528" y="493"/>
                </a:lnTo>
                <a:lnTo>
                  <a:pt x="528" y="491"/>
                </a:lnTo>
                <a:lnTo>
                  <a:pt x="528" y="488"/>
                </a:lnTo>
                <a:lnTo>
                  <a:pt x="528" y="485"/>
                </a:lnTo>
                <a:lnTo>
                  <a:pt x="528" y="481"/>
                </a:lnTo>
                <a:lnTo>
                  <a:pt x="528" y="479"/>
                </a:lnTo>
                <a:lnTo>
                  <a:pt x="528" y="475"/>
                </a:lnTo>
                <a:lnTo>
                  <a:pt x="528" y="469"/>
                </a:lnTo>
                <a:lnTo>
                  <a:pt x="528" y="463"/>
                </a:lnTo>
                <a:lnTo>
                  <a:pt x="528" y="457"/>
                </a:lnTo>
                <a:lnTo>
                  <a:pt x="528" y="451"/>
                </a:lnTo>
                <a:lnTo>
                  <a:pt x="467" y="433"/>
                </a:lnTo>
                <a:lnTo>
                  <a:pt x="441" y="341"/>
                </a:lnTo>
                <a:lnTo>
                  <a:pt x="483" y="280"/>
                </a:lnTo>
                <a:lnTo>
                  <a:pt x="443" y="212"/>
                </a:lnTo>
                <a:lnTo>
                  <a:pt x="373" y="216"/>
                </a:lnTo>
                <a:lnTo>
                  <a:pt x="320" y="165"/>
                </a:lnTo>
                <a:lnTo>
                  <a:pt x="328" y="96"/>
                </a:lnTo>
                <a:lnTo>
                  <a:pt x="253" y="48"/>
                </a:lnTo>
                <a:lnTo>
                  <a:pt x="195" y="90"/>
                </a:lnTo>
                <a:lnTo>
                  <a:pt x="98" y="62"/>
                </a:lnTo>
                <a:lnTo>
                  <a:pt x="89" y="3"/>
                </a:lnTo>
                <a:lnTo>
                  <a:pt x="31" y="0"/>
                </a:lnTo>
                <a:lnTo>
                  <a:pt x="0" y="64"/>
                </a:lnTo>
                <a:lnTo>
                  <a:pt x="34" y="138"/>
                </a:lnTo>
                <a:lnTo>
                  <a:pt x="35" y="138"/>
                </a:lnTo>
                <a:lnTo>
                  <a:pt x="37" y="138"/>
                </a:lnTo>
                <a:lnTo>
                  <a:pt x="40" y="138"/>
                </a:lnTo>
                <a:lnTo>
                  <a:pt x="43" y="138"/>
                </a:lnTo>
                <a:lnTo>
                  <a:pt x="48" y="138"/>
                </a:lnTo>
                <a:lnTo>
                  <a:pt x="53" y="138"/>
                </a:lnTo>
                <a:lnTo>
                  <a:pt x="59" y="139"/>
                </a:lnTo>
                <a:lnTo>
                  <a:pt x="62" y="139"/>
                </a:lnTo>
                <a:lnTo>
                  <a:pt x="65" y="139"/>
                </a:lnTo>
                <a:lnTo>
                  <a:pt x="68" y="139"/>
                </a:lnTo>
                <a:lnTo>
                  <a:pt x="72" y="140"/>
                </a:lnTo>
                <a:lnTo>
                  <a:pt x="76" y="140"/>
                </a:lnTo>
                <a:lnTo>
                  <a:pt x="79" y="141"/>
                </a:lnTo>
                <a:lnTo>
                  <a:pt x="84" y="141"/>
                </a:lnTo>
                <a:lnTo>
                  <a:pt x="88" y="143"/>
                </a:lnTo>
                <a:lnTo>
                  <a:pt x="91" y="143"/>
                </a:lnTo>
                <a:lnTo>
                  <a:pt x="96" y="144"/>
                </a:lnTo>
                <a:lnTo>
                  <a:pt x="100" y="145"/>
                </a:lnTo>
                <a:lnTo>
                  <a:pt x="106" y="146"/>
                </a:lnTo>
                <a:lnTo>
                  <a:pt x="109" y="147"/>
                </a:lnTo>
                <a:lnTo>
                  <a:pt x="114" y="149"/>
                </a:lnTo>
                <a:lnTo>
                  <a:pt x="119" y="150"/>
                </a:lnTo>
                <a:lnTo>
                  <a:pt x="123" y="151"/>
                </a:lnTo>
                <a:lnTo>
                  <a:pt x="128" y="151"/>
                </a:lnTo>
                <a:lnTo>
                  <a:pt x="133" y="152"/>
                </a:lnTo>
                <a:lnTo>
                  <a:pt x="138" y="155"/>
                </a:lnTo>
                <a:lnTo>
                  <a:pt x="144" y="156"/>
                </a:lnTo>
                <a:lnTo>
                  <a:pt x="149" y="157"/>
                </a:lnTo>
                <a:lnTo>
                  <a:pt x="153" y="159"/>
                </a:lnTo>
                <a:lnTo>
                  <a:pt x="158" y="161"/>
                </a:lnTo>
                <a:lnTo>
                  <a:pt x="164" y="163"/>
                </a:lnTo>
                <a:lnTo>
                  <a:pt x="169" y="164"/>
                </a:lnTo>
                <a:lnTo>
                  <a:pt x="174" y="167"/>
                </a:lnTo>
                <a:lnTo>
                  <a:pt x="180" y="169"/>
                </a:lnTo>
                <a:lnTo>
                  <a:pt x="185" y="171"/>
                </a:lnTo>
                <a:lnTo>
                  <a:pt x="189" y="174"/>
                </a:lnTo>
                <a:lnTo>
                  <a:pt x="195" y="176"/>
                </a:lnTo>
                <a:lnTo>
                  <a:pt x="200" y="178"/>
                </a:lnTo>
                <a:lnTo>
                  <a:pt x="206" y="182"/>
                </a:lnTo>
                <a:lnTo>
                  <a:pt x="211" y="184"/>
                </a:lnTo>
                <a:lnTo>
                  <a:pt x="217" y="188"/>
                </a:lnTo>
                <a:lnTo>
                  <a:pt x="222" y="190"/>
                </a:lnTo>
                <a:lnTo>
                  <a:pt x="226" y="194"/>
                </a:lnTo>
                <a:lnTo>
                  <a:pt x="231" y="198"/>
                </a:lnTo>
                <a:lnTo>
                  <a:pt x="237" y="200"/>
                </a:lnTo>
                <a:lnTo>
                  <a:pt x="242" y="205"/>
                </a:lnTo>
                <a:lnTo>
                  <a:pt x="247" y="208"/>
                </a:lnTo>
                <a:lnTo>
                  <a:pt x="252" y="212"/>
                </a:lnTo>
                <a:lnTo>
                  <a:pt x="256" y="216"/>
                </a:lnTo>
                <a:lnTo>
                  <a:pt x="261" y="220"/>
                </a:lnTo>
                <a:lnTo>
                  <a:pt x="266" y="225"/>
                </a:lnTo>
                <a:lnTo>
                  <a:pt x="271" y="229"/>
                </a:lnTo>
                <a:lnTo>
                  <a:pt x="276" y="234"/>
                </a:lnTo>
                <a:lnTo>
                  <a:pt x="280" y="238"/>
                </a:lnTo>
                <a:lnTo>
                  <a:pt x="285" y="244"/>
                </a:lnTo>
                <a:lnTo>
                  <a:pt x="289" y="248"/>
                </a:lnTo>
                <a:lnTo>
                  <a:pt x="292" y="250"/>
                </a:lnTo>
                <a:lnTo>
                  <a:pt x="297" y="254"/>
                </a:lnTo>
                <a:lnTo>
                  <a:pt x="301" y="259"/>
                </a:lnTo>
                <a:lnTo>
                  <a:pt x="304" y="261"/>
                </a:lnTo>
                <a:lnTo>
                  <a:pt x="308" y="266"/>
                </a:lnTo>
                <a:lnTo>
                  <a:pt x="312" y="269"/>
                </a:lnTo>
                <a:lnTo>
                  <a:pt x="315" y="273"/>
                </a:lnTo>
                <a:lnTo>
                  <a:pt x="318" y="277"/>
                </a:lnTo>
                <a:lnTo>
                  <a:pt x="320" y="281"/>
                </a:lnTo>
                <a:lnTo>
                  <a:pt x="323" y="285"/>
                </a:lnTo>
                <a:lnTo>
                  <a:pt x="327" y="289"/>
                </a:lnTo>
                <a:lnTo>
                  <a:pt x="329" y="293"/>
                </a:lnTo>
                <a:lnTo>
                  <a:pt x="332" y="297"/>
                </a:lnTo>
                <a:lnTo>
                  <a:pt x="335" y="301"/>
                </a:lnTo>
                <a:lnTo>
                  <a:pt x="338" y="305"/>
                </a:lnTo>
                <a:lnTo>
                  <a:pt x="340" y="309"/>
                </a:lnTo>
                <a:lnTo>
                  <a:pt x="343" y="314"/>
                </a:lnTo>
                <a:lnTo>
                  <a:pt x="345" y="317"/>
                </a:lnTo>
                <a:lnTo>
                  <a:pt x="347" y="322"/>
                </a:lnTo>
                <a:lnTo>
                  <a:pt x="349" y="326"/>
                </a:lnTo>
                <a:lnTo>
                  <a:pt x="351" y="330"/>
                </a:lnTo>
                <a:lnTo>
                  <a:pt x="353" y="334"/>
                </a:lnTo>
                <a:lnTo>
                  <a:pt x="356" y="339"/>
                </a:lnTo>
                <a:lnTo>
                  <a:pt x="358" y="344"/>
                </a:lnTo>
                <a:lnTo>
                  <a:pt x="359" y="347"/>
                </a:lnTo>
                <a:lnTo>
                  <a:pt x="362" y="352"/>
                </a:lnTo>
                <a:lnTo>
                  <a:pt x="363" y="357"/>
                </a:lnTo>
                <a:lnTo>
                  <a:pt x="365" y="360"/>
                </a:lnTo>
                <a:lnTo>
                  <a:pt x="367" y="365"/>
                </a:lnTo>
                <a:lnTo>
                  <a:pt x="369" y="370"/>
                </a:lnTo>
                <a:lnTo>
                  <a:pt x="370" y="374"/>
                </a:lnTo>
                <a:lnTo>
                  <a:pt x="371" y="378"/>
                </a:lnTo>
                <a:lnTo>
                  <a:pt x="373" y="382"/>
                </a:lnTo>
                <a:lnTo>
                  <a:pt x="374" y="386"/>
                </a:lnTo>
                <a:lnTo>
                  <a:pt x="375" y="390"/>
                </a:lnTo>
                <a:lnTo>
                  <a:pt x="376" y="395"/>
                </a:lnTo>
                <a:lnTo>
                  <a:pt x="377" y="399"/>
                </a:lnTo>
                <a:lnTo>
                  <a:pt x="379" y="403"/>
                </a:lnTo>
                <a:lnTo>
                  <a:pt x="380" y="408"/>
                </a:lnTo>
                <a:lnTo>
                  <a:pt x="381" y="412"/>
                </a:lnTo>
                <a:lnTo>
                  <a:pt x="382" y="415"/>
                </a:lnTo>
                <a:lnTo>
                  <a:pt x="382" y="420"/>
                </a:lnTo>
                <a:lnTo>
                  <a:pt x="383" y="424"/>
                </a:lnTo>
                <a:lnTo>
                  <a:pt x="385" y="429"/>
                </a:lnTo>
                <a:lnTo>
                  <a:pt x="386" y="432"/>
                </a:lnTo>
                <a:lnTo>
                  <a:pt x="386" y="436"/>
                </a:lnTo>
                <a:lnTo>
                  <a:pt x="387" y="441"/>
                </a:lnTo>
                <a:lnTo>
                  <a:pt x="387" y="444"/>
                </a:lnTo>
                <a:lnTo>
                  <a:pt x="387" y="448"/>
                </a:lnTo>
                <a:lnTo>
                  <a:pt x="388" y="451"/>
                </a:lnTo>
                <a:lnTo>
                  <a:pt x="388" y="456"/>
                </a:lnTo>
                <a:lnTo>
                  <a:pt x="389" y="459"/>
                </a:lnTo>
                <a:lnTo>
                  <a:pt x="389" y="463"/>
                </a:lnTo>
                <a:lnTo>
                  <a:pt x="391" y="467"/>
                </a:lnTo>
                <a:lnTo>
                  <a:pt x="391" y="470"/>
                </a:lnTo>
                <a:lnTo>
                  <a:pt x="391" y="474"/>
                </a:lnTo>
                <a:lnTo>
                  <a:pt x="392" y="478"/>
                </a:lnTo>
                <a:lnTo>
                  <a:pt x="392" y="481"/>
                </a:lnTo>
                <a:lnTo>
                  <a:pt x="392" y="485"/>
                </a:lnTo>
                <a:lnTo>
                  <a:pt x="392" y="488"/>
                </a:lnTo>
                <a:lnTo>
                  <a:pt x="393" y="492"/>
                </a:lnTo>
                <a:lnTo>
                  <a:pt x="393" y="496"/>
                </a:lnTo>
                <a:lnTo>
                  <a:pt x="394" y="499"/>
                </a:lnTo>
                <a:lnTo>
                  <a:pt x="393" y="500"/>
                </a:lnTo>
                <a:lnTo>
                  <a:pt x="393" y="504"/>
                </a:lnTo>
                <a:lnTo>
                  <a:pt x="393" y="508"/>
                </a:lnTo>
                <a:lnTo>
                  <a:pt x="393" y="512"/>
                </a:lnTo>
                <a:lnTo>
                  <a:pt x="392" y="517"/>
                </a:lnTo>
                <a:lnTo>
                  <a:pt x="391" y="523"/>
                </a:lnTo>
                <a:lnTo>
                  <a:pt x="391" y="526"/>
                </a:lnTo>
                <a:lnTo>
                  <a:pt x="391" y="529"/>
                </a:lnTo>
                <a:lnTo>
                  <a:pt x="389" y="532"/>
                </a:lnTo>
                <a:lnTo>
                  <a:pt x="389" y="535"/>
                </a:lnTo>
                <a:lnTo>
                  <a:pt x="388" y="539"/>
                </a:lnTo>
                <a:lnTo>
                  <a:pt x="388" y="542"/>
                </a:lnTo>
                <a:lnTo>
                  <a:pt x="387" y="545"/>
                </a:lnTo>
                <a:lnTo>
                  <a:pt x="387" y="549"/>
                </a:lnTo>
                <a:lnTo>
                  <a:pt x="386" y="553"/>
                </a:lnTo>
                <a:lnTo>
                  <a:pt x="386" y="557"/>
                </a:lnTo>
                <a:lnTo>
                  <a:pt x="385" y="560"/>
                </a:lnTo>
                <a:lnTo>
                  <a:pt x="385" y="565"/>
                </a:lnTo>
                <a:lnTo>
                  <a:pt x="383" y="569"/>
                </a:lnTo>
                <a:lnTo>
                  <a:pt x="382" y="573"/>
                </a:lnTo>
                <a:lnTo>
                  <a:pt x="381" y="577"/>
                </a:lnTo>
                <a:lnTo>
                  <a:pt x="380" y="582"/>
                </a:lnTo>
                <a:lnTo>
                  <a:pt x="379" y="585"/>
                </a:lnTo>
                <a:lnTo>
                  <a:pt x="377" y="590"/>
                </a:lnTo>
                <a:lnTo>
                  <a:pt x="376" y="595"/>
                </a:lnTo>
                <a:lnTo>
                  <a:pt x="375" y="600"/>
                </a:lnTo>
                <a:lnTo>
                  <a:pt x="374" y="603"/>
                </a:lnTo>
                <a:lnTo>
                  <a:pt x="373" y="608"/>
                </a:lnTo>
                <a:lnTo>
                  <a:pt x="370" y="613"/>
                </a:lnTo>
                <a:lnTo>
                  <a:pt x="369" y="618"/>
                </a:lnTo>
                <a:lnTo>
                  <a:pt x="367" y="622"/>
                </a:lnTo>
                <a:lnTo>
                  <a:pt x="365" y="627"/>
                </a:lnTo>
                <a:lnTo>
                  <a:pt x="363" y="631"/>
                </a:lnTo>
                <a:lnTo>
                  <a:pt x="362" y="637"/>
                </a:lnTo>
                <a:lnTo>
                  <a:pt x="359" y="642"/>
                </a:lnTo>
                <a:lnTo>
                  <a:pt x="357" y="645"/>
                </a:lnTo>
                <a:lnTo>
                  <a:pt x="355" y="650"/>
                </a:lnTo>
                <a:lnTo>
                  <a:pt x="353" y="655"/>
                </a:lnTo>
                <a:lnTo>
                  <a:pt x="351" y="660"/>
                </a:lnTo>
                <a:lnTo>
                  <a:pt x="349" y="664"/>
                </a:lnTo>
                <a:lnTo>
                  <a:pt x="346" y="669"/>
                </a:lnTo>
                <a:lnTo>
                  <a:pt x="344" y="675"/>
                </a:lnTo>
                <a:lnTo>
                  <a:pt x="340" y="679"/>
                </a:lnTo>
                <a:lnTo>
                  <a:pt x="338" y="683"/>
                </a:lnTo>
                <a:lnTo>
                  <a:pt x="334" y="688"/>
                </a:lnTo>
                <a:lnTo>
                  <a:pt x="332" y="693"/>
                </a:lnTo>
                <a:lnTo>
                  <a:pt x="328" y="698"/>
                </a:lnTo>
                <a:lnTo>
                  <a:pt x="325" y="703"/>
                </a:lnTo>
                <a:lnTo>
                  <a:pt x="321" y="706"/>
                </a:lnTo>
                <a:lnTo>
                  <a:pt x="319" y="712"/>
                </a:lnTo>
                <a:lnTo>
                  <a:pt x="315" y="716"/>
                </a:lnTo>
                <a:lnTo>
                  <a:pt x="312" y="721"/>
                </a:lnTo>
                <a:lnTo>
                  <a:pt x="307" y="725"/>
                </a:lnTo>
                <a:lnTo>
                  <a:pt x="303" y="729"/>
                </a:lnTo>
                <a:lnTo>
                  <a:pt x="300" y="734"/>
                </a:lnTo>
                <a:lnTo>
                  <a:pt x="295" y="739"/>
                </a:lnTo>
                <a:lnTo>
                  <a:pt x="291" y="742"/>
                </a:lnTo>
                <a:lnTo>
                  <a:pt x="288" y="747"/>
                </a:lnTo>
                <a:lnTo>
                  <a:pt x="285" y="747"/>
                </a:lnTo>
                <a:lnTo>
                  <a:pt x="283" y="751"/>
                </a:lnTo>
                <a:lnTo>
                  <a:pt x="280" y="752"/>
                </a:lnTo>
                <a:lnTo>
                  <a:pt x="278" y="755"/>
                </a:lnTo>
                <a:lnTo>
                  <a:pt x="274" y="759"/>
                </a:lnTo>
                <a:lnTo>
                  <a:pt x="271" y="762"/>
                </a:lnTo>
                <a:lnTo>
                  <a:pt x="266" y="765"/>
                </a:lnTo>
                <a:lnTo>
                  <a:pt x="261" y="770"/>
                </a:lnTo>
                <a:lnTo>
                  <a:pt x="255" y="773"/>
                </a:lnTo>
                <a:lnTo>
                  <a:pt x="250" y="778"/>
                </a:lnTo>
                <a:lnTo>
                  <a:pt x="247" y="780"/>
                </a:lnTo>
                <a:lnTo>
                  <a:pt x="243" y="783"/>
                </a:lnTo>
                <a:lnTo>
                  <a:pt x="241" y="785"/>
                </a:lnTo>
                <a:lnTo>
                  <a:pt x="237" y="788"/>
                </a:lnTo>
                <a:lnTo>
                  <a:pt x="234" y="790"/>
                </a:lnTo>
                <a:lnTo>
                  <a:pt x="230" y="792"/>
                </a:lnTo>
                <a:lnTo>
                  <a:pt x="226" y="795"/>
                </a:lnTo>
                <a:lnTo>
                  <a:pt x="223" y="798"/>
                </a:lnTo>
                <a:lnTo>
                  <a:pt x="218" y="800"/>
                </a:lnTo>
                <a:lnTo>
                  <a:pt x="214" y="802"/>
                </a:lnTo>
                <a:lnTo>
                  <a:pt x="210" y="804"/>
                </a:lnTo>
                <a:lnTo>
                  <a:pt x="206" y="807"/>
                </a:lnTo>
                <a:lnTo>
                  <a:pt x="201" y="809"/>
                </a:lnTo>
                <a:lnTo>
                  <a:pt x="197" y="812"/>
                </a:lnTo>
                <a:lnTo>
                  <a:pt x="192" y="814"/>
                </a:lnTo>
                <a:lnTo>
                  <a:pt x="187" y="816"/>
                </a:lnTo>
                <a:lnTo>
                  <a:pt x="182" y="819"/>
                </a:lnTo>
                <a:lnTo>
                  <a:pt x="176" y="821"/>
                </a:lnTo>
                <a:lnTo>
                  <a:pt x="171" y="823"/>
                </a:lnTo>
                <a:lnTo>
                  <a:pt x="167" y="825"/>
                </a:lnTo>
                <a:lnTo>
                  <a:pt x="161" y="827"/>
                </a:lnTo>
                <a:lnTo>
                  <a:pt x="155" y="829"/>
                </a:lnTo>
                <a:lnTo>
                  <a:pt x="149" y="832"/>
                </a:lnTo>
                <a:lnTo>
                  <a:pt x="144" y="834"/>
                </a:lnTo>
                <a:lnTo>
                  <a:pt x="137" y="835"/>
                </a:lnTo>
                <a:lnTo>
                  <a:pt x="131" y="838"/>
                </a:lnTo>
                <a:lnTo>
                  <a:pt x="125" y="839"/>
                </a:lnTo>
                <a:lnTo>
                  <a:pt x="119" y="840"/>
                </a:lnTo>
                <a:lnTo>
                  <a:pt x="111" y="841"/>
                </a:lnTo>
                <a:lnTo>
                  <a:pt x="104" y="844"/>
                </a:lnTo>
                <a:lnTo>
                  <a:pt x="98" y="845"/>
                </a:lnTo>
                <a:lnTo>
                  <a:pt x="91" y="846"/>
                </a:lnTo>
                <a:lnTo>
                  <a:pt x="84" y="847"/>
                </a:lnTo>
                <a:lnTo>
                  <a:pt x="77" y="849"/>
                </a:lnTo>
                <a:lnTo>
                  <a:pt x="70" y="850"/>
                </a:lnTo>
                <a:lnTo>
                  <a:pt x="62" y="850"/>
                </a:lnTo>
                <a:lnTo>
                  <a:pt x="54" y="851"/>
                </a:lnTo>
                <a:lnTo>
                  <a:pt x="47" y="851"/>
                </a:lnTo>
                <a:lnTo>
                  <a:pt x="40" y="852"/>
                </a:lnTo>
                <a:lnTo>
                  <a:pt x="32" y="852"/>
                </a:lnTo>
                <a:close/>
              </a:path>
            </a:pathLst>
          </a:custGeom>
          <a:solidFill>
            <a:srgbClr val="EAEAEA"/>
          </a:solidFill>
          <a:ln w="9525">
            <a:noFill/>
            <a:round/>
            <a:headEnd/>
            <a:tailEnd/>
          </a:ln>
        </p:spPr>
        <p:txBody>
          <a:bodyPr/>
          <a:lstStyle/>
          <a:p>
            <a:endParaRPr lang="en-US"/>
          </a:p>
        </p:txBody>
      </p:sp>
      <p:sp>
        <p:nvSpPr>
          <p:cNvPr id="490519" name="Freeform 57"/>
          <p:cNvSpPr>
            <a:spLocks noChangeAspect="1"/>
          </p:cNvSpPr>
          <p:nvPr/>
        </p:nvSpPr>
        <p:spPr bwMode="gray">
          <a:xfrm>
            <a:off x="1792288" y="2290763"/>
            <a:ext cx="1052512" cy="1949450"/>
          </a:xfrm>
          <a:custGeom>
            <a:avLst/>
            <a:gdLst>
              <a:gd name="T0" fmla="*/ 2147483647 w 523"/>
              <a:gd name="T1" fmla="*/ 2147483647 h 992"/>
              <a:gd name="T2" fmla="*/ 2147483647 w 523"/>
              <a:gd name="T3" fmla="*/ 2147483647 h 992"/>
              <a:gd name="T4" fmla="*/ 2147483647 w 523"/>
              <a:gd name="T5" fmla="*/ 2147483647 h 992"/>
              <a:gd name="T6" fmla="*/ 0 w 523"/>
              <a:gd name="T7" fmla="*/ 2147483647 h 992"/>
              <a:gd name="T8" fmla="*/ 0 w 523"/>
              <a:gd name="T9" fmla="*/ 2147483647 h 992"/>
              <a:gd name="T10" fmla="*/ 0 w 523"/>
              <a:gd name="T11" fmla="*/ 2147483647 h 992"/>
              <a:gd name="T12" fmla="*/ 0 w 523"/>
              <a:gd name="T13" fmla="*/ 2147483647 h 992"/>
              <a:gd name="T14" fmla="*/ 2147483647 w 523"/>
              <a:gd name="T15" fmla="*/ 2147483647 h 992"/>
              <a:gd name="T16" fmla="*/ 2147483647 w 523"/>
              <a:gd name="T17" fmla="*/ 2147483647 h 992"/>
              <a:gd name="T18" fmla="*/ 2147483647 w 523"/>
              <a:gd name="T19" fmla="*/ 2147483647 h 992"/>
              <a:gd name="T20" fmla="*/ 2147483647 w 523"/>
              <a:gd name="T21" fmla="*/ 2147483647 h 992"/>
              <a:gd name="T22" fmla="*/ 2147483647 w 523"/>
              <a:gd name="T23" fmla="*/ 2147483647 h 992"/>
              <a:gd name="T24" fmla="*/ 2147483647 w 523"/>
              <a:gd name="T25" fmla="*/ 2147483647 h 992"/>
              <a:gd name="T26" fmla="*/ 2147483647 w 523"/>
              <a:gd name="T27" fmla="*/ 2147483647 h 992"/>
              <a:gd name="T28" fmla="*/ 2147483647 w 523"/>
              <a:gd name="T29" fmla="*/ 2147483647 h 992"/>
              <a:gd name="T30" fmla="*/ 2147483647 w 523"/>
              <a:gd name="T31" fmla="*/ 2147483647 h 992"/>
              <a:gd name="T32" fmla="*/ 2147483647 w 523"/>
              <a:gd name="T33" fmla="*/ 2147483647 h 992"/>
              <a:gd name="T34" fmla="*/ 2147483647 w 523"/>
              <a:gd name="T35" fmla="*/ 2147483647 h 992"/>
              <a:gd name="T36" fmla="*/ 2147483647 w 523"/>
              <a:gd name="T37" fmla="*/ 2147483647 h 992"/>
              <a:gd name="T38" fmla="*/ 2147483647 w 523"/>
              <a:gd name="T39" fmla="*/ 2147483647 h 992"/>
              <a:gd name="T40" fmla="*/ 2147483647 w 523"/>
              <a:gd name="T41" fmla="*/ 2147483647 h 992"/>
              <a:gd name="T42" fmla="*/ 2147483647 w 523"/>
              <a:gd name="T43" fmla="*/ 2147483647 h 992"/>
              <a:gd name="T44" fmla="*/ 2147483647 w 523"/>
              <a:gd name="T45" fmla="*/ 2147483647 h 992"/>
              <a:gd name="T46" fmla="*/ 2147483647 w 523"/>
              <a:gd name="T47" fmla="*/ 2147483647 h 992"/>
              <a:gd name="T48" fmla="*/ 2147483647 w 523"/>
              <a:gd name="T49" fmla="*/ 2147483647 h 992"/>
              <a:gd name="T50" fmla="*/ 2147483647 w 523"/>
              <a:gd name="T51" fmla="*/ 2147483647 h 992"/>
              <a:gd name="T52" fmla="*/ 2147483647 w 523"/>
              <a:gd name="T53" fmla="*/ 2147483647 h 992"/>
              <a:gd name="T54" fmla="*/ 2147483647 w 523"/>
              <a:gd name="T55" fmla="*/ 2147483647 h 992"/>
              <a:gd name="T56" fmla="*/ 2147483647 w 523"/>
              <a:gd name="T57" fmla="*/ 2147483647 h 992"/>
              <a:gd name="T58" fmla="*/ 2147483647 w 523"/>
              <a:gd name="T59" fmla="*/ 2147483647 h 992"/>
              <a:gd name="T60" fmla="*/ 2147483647 w 523"/>
              <a:gd name="T61" fmla="*/ 2147483647 h 992"/>
              <a:gd name="T62" fmla="*/ 2147483647 w 523"/>
              <a:gd name="T63" fmla="*/ 2147483647 h 992"/>
              <a:gd name="T64" fmla="*/ 2147483647 w 523"/>
              <a:gd name="T65" fmla="*/ 2147483647 h 992"/>
              <a:gd name="T66" fmla="*/ 2147483647 w 523"/>
              <a:gd name="T67" fmla="*/ 2147483647 h 992"/>
              <a:gd name="T68" fmla="*/ 2147483647 w 523"/>
              <a:gd name="T69" fmla="*/ 2147483647 h 992"/>
              <a:gd name="T70" fmla="*/ 2147483647 w 523"/>
              <a:gd name="T71" fmla="*/ 2147483647 h 992"/>
              <a:gd name="T72" fmla="*/ 2147483647 w 523"/>
              <a:gd name="T73" fmla="*/ 2147483647 h 992"/>
              <a:gd name="T74" fmla="*/ 2147483647 w 523"/>
              <a:gd name="T75" fmla="*/ 2147483647 h 992"/>
              <a:gd name="T76" fmla="*/ 2147483647 w 523"/>
              <a:gd name="T77" fmla="*/ 2147483647 h 992"/>
              <a:gd name="T78" fmla="*/ 2147483647 w 523"/>
              <a:gd name="T79" fmla="*/ 2147483647 h 992"/>
              <a:gd name="T80" fmla="*/ 2147483647 w 523"/>
              <a:gd name="T81" fmla="*/ 2147483647 h 992"/>
              <a:gd name="T82" fmla="*/ 2147483647 w 523"/>
              <a:gd name="T83" fmla="*/ 2147483647 h 992"/>
              <a:gd name="T84" fmla="*/ 2147483647 w 523"/>
              <a:gd name="T85" fmla="*/ 2147483647 h 992"/>
              <a:gd name="T86" fmla="*/ 2147483647 w 523"/>
              <a:gd name="T87" fmla="*/ 2147483647 h 992"/>
              <a:gd name="T88" fmla="*/ 2147483647 w 523"/>
              <a:gd name="T89" fmla="*/ 2147483647 h 992"/>
              <a:gd name="T90" fmla="*/ 2147483647 w 523"/>
              <a:gd name="T91" fmla="*/ 2147483647 h 992"/>
              <a:gd name="T92" fmla="*/ 2147483647 w 523"/>
              <a:gd name="T93" fmla="*/ 2147483647 h 992"/>
              <a:gd name="T94" fmla="*/ 2147483647 w 523"/>
              <a:gd name="T95" fmla="*/ 2147483647 h 992"/>
              <a:gd name="T96" fmla="*/ 2147483647 w 523"/>
              <a:gd name="T97" fmla="*/ 2147483647 h 992"/>
              <a:gd name="T98" fmla="*/ 2147483647 w 523"/>
              <a:gd name="T99" fmla="*/ 2147483647 h 992"/>
              <a:gd name="T100" fmla="*/ 2147483647 w 523"/>
              <a:gd name="T101" fmla="*/ 2147483647 h 992"/>
              <a:gd name="T102" fmla="*/ 2147483647 w 523"/>
              <a:gd name="T103" fmla="*/ 2147483647 h 992"/>
              <a:gd name="T104" fmla="*/ 2147483647 w 523"/>
              <a:gd name="T105" fmla="*/ 2147483647 h 9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3"/>
              <a:gd name="T160" fmla="*/ 0 h 992"/>
              <a:gd name="T161" fmla="*/ 523 w 523"/>
              <a:gd name="T162" fmla="*/ 992 h 9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3" h="992">
                <a:moveTo>
                  <a:pt x="500" y="139"/>
                </a:moveTo>
                <a:lnTo>
                  <a:pt x="497" y="0"/>
                </a:lnTo>
                <a:lnTo>
                  <a:pt x="453" y="1"/>
                </a:lnTo>
                <a:lnTo>
                  <a:pt x="435" y="63"/>
                </a:lnTo>
                <a:lnTo>
                  <a:pt x="341" y="89"/>
                </a:lnTo>
                <a:lnTo>
                  <a:pt x="281" y="48"/>
                </a:lnTo>
                <a:lnTo>
                  <a:pt x="213" y="86"/>
                </a:lnTo>
                <a:lnTo>
                  <a:pt x="217" y="158"/>
                </a:lnTo>
                <a:lnTo>
                  <a:pt x="166" y="212"/>
                </a:lnTo>
                <a:lnTo>
                  <a:pt x="96" y="201"/>
                </a:lnTo>
                <a:lnTo>
                  <a:pt x="49" y="276"/>
                </a:lnTo>
                <a:lnTo>
                  <a:pt x="91" y="335"/>
                </a:lnTo>
                <a:lnTo>
                  <a:pt x="63" y="424"/>
                </a:lnTo>
                <a:lnTo>
                  <a:pt x="2" y="440"/>
                </a:lnTo>
                <a:lnTo>
                  <a:pt x="1" y="445"/>
                </a:lnTo>
                <a:lnTo>
                  <a:pt x="1" y="450"/>
                </a:lnTo>
                <a:lnTo>
                  <a:pt x="0" y="456"/>
                </a:lnTo>
                <a:lnTo>
                  <a:pt x="0" y="462"/>
                </a:lnTo>
                <a:lnTo>
                  <a:pt x="0" y="468"/>
                </a:lnTo>
                <a:lnTo>
                  <a:pt x="0" y="474"/>
                </a:lnTo>
                <a:lnTo>
                  <a:pt x="0" y="477"/>
                </a:lnTo>
                <a:lnTo>
                  <a:pt x="0" y="481"/>
                </a:lnTo>
                <a:lnTo>
                  <a:pt x="0" y="483"/>
                </a:lnTo>
                <a:lnTo>
                  <a:pt x="0" y="487"/>
                </a:lnTo>
                <a:lnTo>
                  <a:pt x="0" y="491"/>
                </a:lnTo>
                <a:lnTo>
                  <a:pt x="0" y="494"/>
                </a:lnTo>
                <a:lnTo>
                  <a:pt x="0" y="497"/>
                </a:lnTo>
                <a:lnTo>
                  <a:pt x="0" y="500"/>
                </a:lnTo>
                <a:lnTo>
                  <a:pt x="0" y="504"/>
                </a:lnTo>
                <a:lnTo>
                  <a:pt x="0" y="507"/>
                </a:lnTo>
                <a:lnTo>
                  <a:pt x="0" y="511"/>
                </a:lnTo>
                <a:lnTo>
                  <a:pt x="0" y="515"/>
                </a:lnTo>
                <a:lnTo>
                  <a:pt x="0" y="518"/>
                </a:lnTo>
                <a:lnTo>
                  <a:pt x="0" y="521"/>
                </a:lnTo>
                <a:lnTo>
                  <a:pt x="0" y="524"/>
                </a:lnTo>
                <a:lnTo>
                  <a:pt x="1" y="528"/>
                </a:lnTo>
                <a:lnTo>
                  <a:pt x="1" y="531"/>
                </a:lnTo>
                <a:lnTo>
                  <a:pt x="1" y="535"/>
                </a:lnTo>
                <a:lnTo>
                  <a:pt x="2" y="538"/>
                </a:lnTo>
                <a:lnTo>
                  <a:pt x="2" y="542"/>
                </a:lnTo>
                <a:lnTo>
                  <a:pt x="63" y="559"/>
                </a:lnTo>
                <a:lnTo>
                  <a:pt x="88" y="652"/>
                </a:lnTo>
                <a:lnTo>
                  <a:pt x="48" y="711"/>
                </a:lnTo>
                <a:lnTo>
                  <a:pt x="86" y="780"/>
                </a:lnTo>
                <a:lnTo>
                  <a:pt x="158" y="777"/>
                </a:lnTo>
                <a:lnTo>
                  <a:pt x="212" y="826"/>
                </a:lnTo>
                <a:lnTo>
                  <a:pt x="201" y="897"/>
                </a:lnTo>
                <a:lnTo>
                  <a:pt x="278" y="944"/>
                </a:lnTo>
                <a:lnTo>
                  <a:pt x="334" y="903"/>
                </a:lnTo>
                <a:lnTo>
                  <a:pt x="431" y="931"/>
                </a:lnTo>
                <a:lnTo>
                  <a:pt x="442" y="988"/>
                </a:lnTo>
                <a:lnTo>
                  <a:pt x="497" y="992"/>
                </a:lnTo>
                <a:lnTo>
                  <a:pt x="523" y="935"/>
                </a:lnTo>
                <a:lnTo>
                  <a:pt x="496" y="853"/>
                </a:lnTo>
                <a:lnTo>
                  <a:pt x="494" y="853"/>
                </a:lnTo>
                <a:lnTo>
                  <a:pt x="493" y="853"/>
                </a:lnTo>
                <a:lnTo>
                  <a:pt x="491" y="853"/>
                </a:lnTo>
                <a:lnTo>
                  <a:pt x="488" y="853"/>
                </a:lnTo>
                <a:lnTo>
                  <a:pt x="484" y="852"/>
                </a:lnTo>
                <a:lnTo>
                  <a:pt x="479" y="852"/>
                </a:lnTo>
                <a:lnTo>
                  <a:pt x="474" y="852"/>
                </a:lnTo>
                <a:lnTo>
                  <a:pt x="469" y="852"/>
                </a:lnTo>
                <a:lnTo>
                  <a:pt x="466" y="851"/>
                </a:lnTo>
                <a:lnTo>
                  <a:pt x="462" y="851"/>
                </a:lnTo>
                <a:lnTo>
                  <a:pt x="459" y="851"/>
                </a:lnTo>
                <a:lnTo>
                  <a:pt x="455" y="850"/>
                </a:lnTo>
                <a:lnTo>
                  <a:pt x="451" y="850"/>
                </a:lnTo>
                <a:lnTo>
                  <a:pt x="448" y="848"/>
                </a:lnTo>
                <a:lnTo>
                  <a:pt x="444" y="848"/>
                </a:lnTo>
                <a:lnTo>
                  <a:pt x="441" y="848"/>
                </a:lnTo>
                <a:lnTo>
                  <a:pt x="436" y="847"/>
                </a:lnTo>
                <a:lnTo>
                  <a:pt x="432" y="846"/>
                </a:lnTo>
                <a:lnTo>
                  <a:pt x="427" y="845"/>
                </a:lnTo>
                <a:lnTo>
                  <a:pt x="424" y="844"/>
                </a:lnTo>
                <a:lnTo>
                  <a:pt x="419" y="842"/>
                </a:lnTo>
                <a:lnTo>
                  <a:pt x="414" y="842"/>
                </a:lnTo>
                <a:lnTo>
                  <a:pt x="409" y="841"/>
                </a:lnTo>
                <a:lnTo>
                  <a:pt x="405" y="840"/>
                </a:lnTo>
                <a:lnTo>
                  <a:pt x="400" y="839"/>
                </a:lnTo>
                <a:lnTo>
                  <a:pt x="395" y="838"/>
                </a:lnTo>
                <a:lnTo>
                  <a:pt x="390" y="836"/>
                </a:lnTo>
                <a:lnTo>
                  <a:pt x="384" y="835"/>
                </a:lnTo>
                <a:lnTo>
                  <a:pt x="379" y="833"/>
                </a:lnTo>
                <a:lnTo>
                  <a:pt x="375" y="832"/>
                </a:lnTo>
                <a:lnTo>
                  <a:pt x="369" y="829"/>
                </a:lnTo>
                <a:lnTo>
                  <a:pt x="365" y="828"/>
                </a:lnTo>
                <a:lnTo>
                  <a:pt x="359" y="826"/>
                </a:lnTo>
                <a:lnTo>
                  <a:pt x="354" y="823"/>
                </a:lnTo>
                <a:lnTo>
                  <a:pt x="348" y="821"/>
                </a:lnTo>
                <a:lnTo>
                  <a:pt x="344" y="820"/>
                </a:lnTo>
                <a:lnTo>
                  <a:pt x="339" y="816"/>
                </a:lnTo>
                <a:lnTo>
                  <a:pt x="334" y="814"/>
                </a:lnTo>
                <a:lnTo>
                  <a:pt x="328" y="813"/>
                </a:lnTo>
                <a:lnTo>
                  <a:pt x="323" y="810"/>
                </a:lnTo>
                <a:lnTo>
                  <a:pt x="317" y="807"/>
                </a:lnTo>
                <a:lnTo>
                  <a:pt x="312" y="803"/>
                </a:lnTo>
                <a:lnTo>
                  <a:pt x="308" y="801"/>
                </a:lnTo>
                <a:lnTo>
                  <a:pt x="302" y="797"/>
                </a:lnTo>
                <a:lnTo>
                  <a:pt x="297" y="793"/>
                </a:lnTo>
                <a:lnTo>
                  <a:pt x="292" y="790"/>
                </a:lnTo>
                <a:lnTo>
                  <a:pt x="286" y="787"/>
                </a:lnTo>
                <a:lnTo>
                  <a:pt x="282" y="784"/>
                </a:lnTo>
                <a:lnTo>
                  <a:pt x="276" y="779"/>
                </a:lnTo>
                <a:lnTo>
                  <a:pt x="272" y="775"/>
                </a:lnTo>
                <a:lnTo>
                  <a:pt x="267" y="772"/>
                </a:lnTo>
                <a:lnTo>
                  <a:pt x="262" y="767"/>
                </a:lnTo>
                <a:lnTo>
                  <a:pt x="257" y="763"/>
                </a:lnTo>
                <a:lnTo>
                  <a:pt x="254" y="759"/>
                </a:lnTo>
                <a:lnTo>
                  <a:pt x="249" y="754"/>
                </a:lnTo>
                <a:lnTo>
                  <a:pt x="245" y="749"/>
                </a:lnTo>
                <a:lnTo>
                  <a:pt x="243" y="748"/>
                </a:lnTo>
                <a:lnTo>
                  <a:pt x="239" y="744"/>
                </a:lnTo>
                <a:lnTo>
                  <a:pt x="237" y="742"/>
                </a:lnTo>
                <a:lnTo>
                  <a:pt x="235" y="740"/>
                </a:lnTo>
                <a:lnTo>
                  <a:pt x="231" y="736"/>
                </a:lnTo>
                <a:lnTo>
                  <a:pt x="229" y="734"/>
                </a:lnTo>
                <a:lnTo>
                  <a:pt x="224" y="729"/>
                </a:lnTo>
                <a:lnTo>
                  <a:pt x="220" y="724"/>
                </a:lnTo>
                <a:lnTo>
                  <a:pt x="215" y="718"/>
                </a:lnTo>
                <a:lnTo>
                  <a:pt x="212" y="713"/>
                </a:lnTo>
                <a:lnTo>
                  <a:pt x="209" y="710"/>
                </a:lnTo>
                <a:lnTo>
                  <a:pt x="207" y="706"/>
                </a:lnTo>
                <a:lnTo>
                  <a:pt x="205" y="704"/>
                </a:lnTo>
                <a:lnTo>
                  <a:pt x="202" y="700"/>
                </a:lnTo>
                <a:lnTo>
                  <a:pt x="200" y="696"/>
                </a:lnTo>
                <a:lnTo>
                  <a:pt x="197" y="693"/>
                </a:lnTo>
                <a:lnTo>
                  <a:pt x="195" y="689"/>
                </a:lnTo>
                <a:lnTo>
                  <a:pt x="193" y="686"/>
                </a:lnTo>
                <a:lnTo>
                  <a:pt x="190" y="681"/>
                </a:lnTo>
                <a:lnTo>
                  <a:pt x="188" y="677"/>
                </a:lnTo>
                <a:lnTo>
                  <a:pt x="185" y="673"/>
                </a:lnTo>
                <a:lnTo>
                  <a:pt x="183" y="668"/>
                </a:lnTo>
                <a:lnTo>
                  <a:pt x="179" y="664"/>
                </a:lnTo>
                <a:lnTo>
                  <a:pt x="178" y="659"/>
                </a:lnTo>
                <a:lnTo>
                  <a:pt x="176" y="653"/>
                </a:lnTo>
                <a:lnTo>
                  <a:pt x="173" y="650"/>
                </a:lnTo>
                <a:lnTo>
                  <a:pt x="171" y="644"/>
                </a:lnTo>
                <a:lnTo>
                  <a:pt x="169" y="639"/>
                </a:lnTo>
                <a:lnTo>
                  <a:pt x="166" y="633"/>
                </a:lnTo>
                <a:lnTo>
                  <a:pt x="165" y="628"/>
                </a:lnTo>
                <a:lnTo>
                  <a:pt x="163" y="622"/>
                </a:lnTo>
                <a:lnTo>
                  <a:pt x="160" y="617"/>
                </a:lnTo>
                <a:lnTo>
                  <a:pt x="158" y="611"/>
                </a:lnTo>
                <a:lnTo>
                  <a:pt x="157" y="606"/>
                </a:lnTo>
                <a:lnTo>
                  <a:pt x="154" y="600"/>
                </a:lnTo>
                <a:lnTo>
                  <a:pt x="153" y="594"/>
                </a:lnTo>
                <a:lnTo>
                  <a:pt x="151" y="588"/>
                </a:lnTo>
                <a:lnTo>
                  <a:pt x="149" y="580"/>
                </a:lnTo>
                <a:lnTo>
                  <a:pt x="147" y="574"/>
                </a:lnTo>
                <a:lnTo>
                  <a:pt x="146" y="567"/>
                </a:lnTo>
                <a:lnTo>
                  <a:pt x="145" y="560"/>
                </a:lnTo>
                <a:lnTo>
                  <a:pt x="144" y="554"/>
                </a:lnTo>
                <a:lnTo>
                  <a:pt x="142" y="547"/>
                </a:lnTo>
                <a:lnTo>
                  <a:pt x="141" y="540"/>
                </a:lnTo>
                <a:lnTo>
                  <a:pt x="140" y="531"/>
                </a:lnTo>
                <a:lnTo>
                  <a:pt x="140" y="525"/>
                </a:lnTo>
                <a:lnTo>
                  <a:pt x="139" y="517"/>
                </a:lnTo>
                <a:lnTo>
                  <a:pt x="138" y="510"/>
                </a:lnTo>
                <a:lnTo>
                  <a:pt x="138" y="501"/>
                </a:lnTo>
                <a:lnTo>
                  <a:pt x="138" y="494"/>
                </a:lnTo>
                <a:lnTo>
                  <a:pt x="138" y="492"/>
                </a:lnTo>
                <a:lnTo>
                  <a:pt x="138" y="489"/>
                </a:lnTo>
                <a:lnTo>
                  <a:pt x="138" y="485"/>
                </a:lnTo>
                <a:lnTo>
                  <a:pt x="138" y="482"/>
                </a:lnTo>
                <a:lnTo>
                  <a:pt x="138" y="476"/>
                </a:lnTo>
                <a:lnTo>
                  <a:pt x="139" y="471"/>
                </a:lnTo>
                <a:lnTo>
                  <a:pt x="139" y="465"/>
                </a:lnTo>
                <a:lnTo>
                  <a:pt x="140" y="460"/>
                </a:lnTo>
                <a:lnTo>
                  <a:pt x="140" y="456"/>
                </a:lnTo>
                <a:lnTo>
                  <a:pt x="141" y="452"/>
                </a:lnTo>
                <a:lnTo>
                  <a:pt x="141" y="449"/>
                </a:lnTo>
                <a:lnTo>
                  <a:pt x="142" y="445"/>
                </a:lnTo>
                <a:lnTo>
                  <a:pt x="142" y="442"/>
                </a:lnTo>
                <a:lnTo>
                  <a:pt x="144" y="437"/>
                </a:lnTo>
                <a:lnTo>
                  <a:pt x="144" y="433"/>
                </a:lnTo>
                <a:lnTo>
                  <a:pt x="145" y="430"/>
                </a:lnTo>
                <a:lnTo>
                  <a:pt x="145" y="425"/>
                </a:lnTo>
                <a:lnTo>
                  <a:pt x="146" y="421"/>
                </a:lnTo>
                <a:lnTo>
                  <a:pt x="147" y="416"/>
                </a:lnTo>
                <a:lnTo>
                  <a:pt x="148" y="413"/>
                </a:lnTo>
                <a:lnTo>
                  <a:pt x="149" y="408"/>
                </a:lnTo>
                <a:lnTo>
                  <a:pt x="151" y="403"/>
                </a:lnTo>
                <a:lnTo>
                  <a:pt x="152" y="398"/>
                </a:lnTo>
                <a:lnTo>
                  <a:pt x="153" y="395"/>
                </a:lnTo>
                <a:lnTo>
                  <a:pt x="154" y="390"/>
                </a:lnTo>
                <a:lnTo>
                  <a:pt x="155" y="385"/>
                </a:lnTo>
                <a:lnTo>
                  <a:pt x="157" y="381"/>
                </a:lnTo>
                <a:lnTo>
                  <a:pt x="158" y="376"/>
                </a:lnTo>
                <a:lnTo>
                  <a:pt x="160" y="371"/>
                </a:lnTo>
                <a:lnTo>
                  <a:pt x="161" y="366"/>
                </a:lnTo>
                <a:lnTo>
                  <a:pt x="164" y="361"/>
                </a:lnTo>
                <a:lnTo>
                  <a:pt x="166" y="357"/>
                </a:lnTo>
                <a:lnTo>
                  <a:pt x="167" y="352"/>
                </a:lnTo>
                <a:lnTo>
                  <a:pt x="170" y="347"/>
                </a:lnTo>
                <a:lnTo>
                  <a:pt x="172" y="341"/>
                </a:lnTo>
                <a:lnTo>
                  <a:pt x="175" y="336"/>
                </a:lnTo>
                <a:lnTo>
                  <a:pt x="177" y="331"/>
                </a:lnTo>
                <a:lnTo>
                  <a:pt x="179" y="327"/>
                </a:lnTo>
                <a:lnTo>
                  <a:pt x="182" y="322"/>
                </a:lnTo>
                <a:lnTo>
                  <a:pt x="185" y="317"/>
                </a:lnTo>
                <a:lnTo>
                  <a:pt x="188" y="312"/>
                </a:lnTo>
                <a:lnTo>
                  <a:pt x="190" y="308"/>
                </a:lnTo>
                <a:lnTo>
                  <a:pt x="193" y="302"/>
                </a:lnTo>
                <a:lnTo>
                  <a:pt x="196" y="298"/>
                </a:lnTo>
                <a:lnTo>
                  <a:pt x="200" y="292"/>
                </a:lnTo>
                <a:lnTo>
                  <a:pt x="202" y="287"/>
                </a:lnTo>
                <a:lnTo>
                  <a:pt x="206" y="284"/>
                </a:lnTo>
                <a:lnTo>
                  <a:pt x="211" y="279"/>
                </a:lnTo>
                <a:lnTo>
                  <a:pt x="214" y="274"/>
                </a:lnTo>
                <a:lnTo>
                  <a:pt x="217" y="269"/>
                </a:lnTo>
                <a:lnTo>
                  <a:pt x="221" y="264"/>
                </a:lnTo>
                <a:lnTo>
                  <a:pt x="226" y="261"/>
                </a:lnTo>
                <a:lnTo>
                  <a:pt x="230" y="256"/>
                </a:lnTo>
                <a:lnTo>
                  <a:pt x="235" y="251"/>
                </a:lnTo>
                <a:lnTo>
                  <a:pt x="238" y="248"/>
                </a:lnTo>
                <a:lnTo>
                  <a:pt x="244" y="244"/>
                </a:lnTo>
                <a:lnTo>
                  <a:pt x="244" y="242"/>
                </a:lnTo>
                <a:lnTo>
                  <a:pt x="248" y="239"/>
                </a:lnTo>
                <a:lnTo>
                  <a:pt x="249" y="237"/>
                </a:lnTo>
                <a:lnTo>
                  <a:pt x="252" y="235"/>
                </a:lnTo>
                <a:lnTo>
                  <a:pt x="255" y="231"/>
                </a:lnTo>
                <a:lnTo>
                  <a:pt x="260" y="227"/>
                </a:lnTo>
                <a:lnTo>
                  <a:pt x="262" y="224"/>
                </a:lnTo>
                <a:lnTo>
                  <a:pt x="268" y="219"/>
                </a:lnTo>
                <a:lnTo>
                  <a:pt x="273" y="215"/>
                </a:lnTo>
                <a:lnTo>
                  <a:pt x="279" y="212"/>
                </a:lnTo>
                <a:lnTo>
                  <a:pt x="281" y="208"/>
                </a:lnTo>
                <a:lnTo>
                  <a:pt x="285" y="206"/>
                </a:lnTo>
                <a:lnTo>
                  <a:pt x="287" y="203"/>
                </a:lnTo>
                <a:lnTo>
                  <a:pt x="292" y="201"/>
                </a:lnTo>
                <a:lnTo>
                  <a:pt x="296" y="199"/>
                </a:lnTo>
                <a:lnTo>
                  <a:pt x="298" y="197"/>
                </a:lnTo>
                <a:lnTo>
                  <a:pt x="303" y="194"/>
                </a:lnTo>
                <a:lnTo>
                  <a:pt x="308" y="193"/>
                </a:lnTo>
                <a:lnTo>
                  <a:pt x="310" y="189"/>
                </a:lnTo>
                <a:lnTo>
                  <a:pt x="315" y="188"/>
                </a:lnTo>
                <a:lnTo>
                  <a:pt x="318" y="184"/>
                </a:lnTo>
                <a:lnTo>
                  <a:pt x="323" y="182"/>
                </a:lnTo>
                <a:lnTo>
                  <a:pt x="328" y="179"/>
                </a:lnTo>
                <a:lnTo>
                  <a:pt x="333" y="177"/>
                </a:lnTo>
                <a:lnTo>
                  <a:pt x="338" y="175"/>
                </a:lnTo>
                <a:lnTo>
                  <a:pt x="342" y="174"/>
                </a:lnTo>
                <a:lnTo>
                  <a:pt x="347" y="170"/>
                </a:lnTo>
                <a:lnTo>
                  <a:pt x="352" y="168"/>
                </a:lnTo>
                <a:lnTo>
                  <a:pt x="358" y="165"/>
                </a:lnTo>
                <a:lnTo>
                  <a:pt x="363" y="164"/>
                </a:lnTo>
                <a:lnTo>
                  <a:pt x="369" y="162"/>
                </a:lnTo>
                <a:lnTo>
                  <a:pt x="375" y="160"/>
                </a:lnTo>
                <a:lnTo>
                  <a:pt x="381" y="158"/>
                </a:lnTo>
                <a:lnTo>
                  <a:pt x="387" y="157"/>
                </a:lnTo>
                <a:lnTo>
                  <a:pt x="393" y="154"/>
                </a:lnTo>
                <a:lnTo>
                  <a:pt x="399" y="152"/>
                </a:lnTo>
                <a:lnTo>
                  <a:pt x="405" y="151"/>
                </a:lnTo>
                <a:lnTo>
                  <a:pt x="412" y="150"/>
                </a:lnTo>
                <a:lnTo>
                  <a:pt x="418" y="147"/>
                </a:lnTo>
                <a:lnTo>
                  <a:pt x="425" y="146"/>
                </a:lnTo>
                <a:lnTo>
                  <a:pt x="431" y="145"/>
                </a:lnTo>
                <a:lnTo>
                  <a:pt x="439" y="144"/>
                </a:lnTo>
                <a:lnTo>
                  <a:pt x="445" y="142"/>
                </a:lnTo>
                <a:lnTo>
                  <a:pt x="453" y="141"/>
                </a:lnTo>
                <a:lnTo>
                  <a:pt x="460" y="140"/>
                </a:lnTo>
                <a:lnTo>
                  <a:pt x="468" y="140"/>
                </a:lnTo>
                <a:lnTo>
                  <a:pt x="475" y="139"/>
                </a:lnTo>
                <a:lnTo>
                  <a:pt x="484" y="139"/>
                </a:lnTo>
                <a:lnTo>
                  <a:pt x="491" y="139"/>
                </a:lnTo>
                <a:lnTo>
                  <a:pt x="500" y="139"/>
                </a:lnTo>
                <a:close/>
              </a:path>
            </a:pathLst>
          </a:custGeom>
          <a:solidFill>
            <a:srgbClr val="EAEAEA"/>
          </a:solidFill>
          <a:ln w="9525">
            <a:noFill/>
            <a:round/>
            <a:headEnd/>
            <a:tailEnd/>
          </a:ln>
        </p:spPr>
        <p:txBody>
          <a:bodyPr/>
          <a:lstStyle/>
          <a:p>
            <a:endParaRPr lang="en-US"/>
          </a:p>
        </p:txBody>
      </p:sp>
      <p:sp>
        <p:nvSpPr>
          <p:cNvPr id="490520" name="Oval 58"/>
          <p:cNvSpPr>
            <a:spLocks noChangeArrowheads="1"/>
          </p:cNvSpPr>
          <p:nvPr/>
        </p:nvSpPr>
        <p:spPr bwMode="gray">
          <a:xfrm>
            <a:off x="1992313" y="2479675"/>
            <a:ext cx="1595437" cy="1571625"/>
          </a:xfrm>
          <a:prstGeom prst="ellipse">
            <a:avLst/>
          </a:prstGeom>
          <a:solidFill>
            <a:srgbClr val="EAEAEA"/>
          </a:solidFill>
          <a:ln w="28575">
            <a:solidFill>
              <a:srgbClr val="DDDDDD"/>
            </a:solidFill>
            <a:round/>
            <a:headEnd/>
            <a:tailEnd/>
          </a:ln>
        </p:spPr>
        <p:txBody>
          <a:bodyPr/>
          <a:lstStyle/>
          <a:p>
            <a:pPr algn="ctr"/>
            <a:endParaRPr lang="en-US" altLang="en-US"/>
          </a:p>
        </p:txBody>
      </p:sp>
      <p:sp>
        <p:nvSpPr>
          <p:cNvPr id="490521" name="Oval 59"/>
          <p:cNvSpPr>
            <a:spLocks noChangeArrowheads="1"/>
          </p:cNvSpPr>
          <p:nvPr/>
        </p:nvSpPr>
        <p:spPr bwMode="gray">
          <a:xfrm flipV="1">
            <a:off x="2679700" y="3157538"/>
            <a:ext cx="222250" cy="219075"/>
          </a:xfrm>
          <a:prstGeom prst="ellipse">
            <a:avLst/>
          </a:prstGeom>
          <a:solidFill>
            <a:srgbClr val="DDDDDD"/>
          </a:solidFill>
          <a:ln w="28575">
            <a:solidFill>
              <a:srgbClr val="DDDDDD"/>
            </a:solidFill>
            <a:round/>
            <a:headEnd/>
            <a:tailEnd/>
          </a:ln>
        </p:spPr>
        <p:txBody>
          <a:bodyPr/>
          <a:lstStyle/>
          <a:p>
            <a:pPr algn="ctr"/>
            <a:endParaRPr lang="en-US" altLang="en-US"/>
          </a:p>
        </p:txBody>
      </p:sp>
      <p:sp>
        <p:nvSpPr>
          <p:cNvPr id="490522" name="Text Box 60"/>
          <p:cNvSpPr txBox="1">
            <a:spLocks noChangeArrowheads="1"/>
          </p:cNvSpPr>
          <p:nvPr/>
        </p:nvSpPr>
        <p:spPr bwMode="gray">
          <a:xfrm>
            <a:off x="2056945" y="2496911"/>
            <a:ext cx="1495425" cy="1527175"/>
          </a:xfrm>
          <a:prstGeom prst="rect">
            <a:avLst/>
          </a:prstGeom>
          <a:noFill/>
          <a:ln w="12700">
            <a:noFill/>
            <a:miter lim="800000"/>
            <a:headEnd/>
            <a:tailEnd/>
          </a:ln>
        </p:spPr>
        <p:txBody>
          <a:bodyPr anchor="ctr"/>
          <a:lstStyle/>
          <a:p>
            <a:pPr algn="ctr" eaLnBrk="0" hangingPunct="0">
              <a:buClr>
                <a:schemeClr val="accent2"/>
              </a:buClr>
              <a:buFont typeface="Symbol" pitchFamily="18" charset="2"/>
              <a:buNone/>
            </a:pPr>
            <a:r>
              <a:rPr lang="en-US" altLang="en-US" sz="1400" b="1" dirty="0" smtClean="0"/>
              <a:t>John Casey</a:t>
            </a:r>
          </a:p>
          <a:p>
            <a:pPr algn="ctr" eaLnBrk="0" hangingPunct="0">
              <a:buClr>
                <a:schemeClr val="accent2"/>
              </a:buClr>
              <a:buFont typeface="Symbol" pitchFamily="18" charset="2"/>
              <a:buNone/>
            </a:pPr>
            <a:r>
              <a:rPr lang="en-US" altLang="en-US" sz="1200" b="1" dirty="0" smtClean="0"/>
              <a:t>(2013)</a:t>
            </a:r>
            <a:endParaRPr lang="en-US" altLang="en-US" sz="1200" dirty="0" smtClean="0"/>
          </a:p>
          <a:p>
            <a:pPr marL="114300" lvl="1" indent="-112713" algn="ctr" eaLnBrk="0" hangingPunct="0">
              <a:buClr>
                <a:schemeClr val="tx1"/>
              </a:buClr>
              <a:buFont typeface="Wingdings" pitchFamily="2" charset="2"/>
              <a:buChar char="§"/>
            </a:pPr>
            <a:r>
              <a:rPr lang="en-US" altLang="en-US" sz="1000" dirty="0" smtClean="0"/>
              <a:t>Power 7+ chip</a:t>
            </a:r>
          </a:p>
          <a:p>
            <a:pPr marL="114300" lvl="1" indent="-112713" algn="ctr" eaLnBrk="0" hangingPunct="0">
              <a:buClr>
                <a:schemeClr val="tx1"/>
              </a:buClr>
              <a:buFont typeface="Wingdings" pitchFamily="2" charset="2"/>
              <a:buChar char="§"/>
            </a:pPr>
            <a:r>
              <a:rPr lang="en-US" altLang="en-US" sz="1000" dirty="0" smtClean="0"/>
              <a:t>High performance glass ceramic</a:t>
            </a:r>
          </a:p>
          <a:p>
            <a:pPr marL="114300" lvl="1" indent="-112713" algn="ctr" eaLnBrk="0" hangingPunct="0">
              <a:buClr>
                <a:schemeClr val="tx1"/>
              </a:buClr>
              <a:buFont typeface="Wingdings" pitchFamily="2" charset="2"/>
              <a:buChar char="§"/>
            </a:pPr>
            <a:r>
              <a:rPr lang="en-US" altLang="en-US" sz="1000" dirty="0" smtClean="0"/>
              <a:t>Tech ambassador to Ethiopia</a:t>
            </a:r>
            <a:endParaRPr lang="en-US" altLang="en-US" sz="1000" dirty="0"/>
          </a:p>
        </p:txBody>
      </p:sp>
      <p:sp>
        <p:nvSpPr>
          <p:cNvPr id="490523" name="Freeform 62"/>
          <p:cNvSpPr>
            <a:spLocks noChangeAspect="1"/>
          </p:cNvSpPr>
          <p:nvPr/>
        </p:nvSpPr>
        <p:spPr bwMode="gray">
          <a:xfrm>
            <a:off x="3232150" y="4144963"/>
            <a:ext cx="1066800" cy="1944687"/>
          </a:xfrm>
          <a:custGeom>
            <a:avLst/>
            <a:gdLst>
              <a:gd name="T0" fmla="*/ 2147483647 w 528"/>
              <a:gd name="T1" fmla="*/ 2147483647 h 991"/>
              <a:gd name="T2" fmla="*/ 2147483647 w 528"/>
              <a:gd name="T3" fmla="*/ 2147483647 h 991"/>
              <a:gd name="T4" fmla="*/ 2147483647 w 528"/>
              <a:gd name="T5" fmla="*/ 2147483647 h 991"/>
              <a:gd name="T6" fmla="*/ 2147483647 w 528"/>
              <a:gd name="T7" fmla="*/ 2147483647 h 991"/>
              <a:gd name="T8" fmla="*/ 2147483647 w 528"/>
              <a:gd name="T9" fmla="*/ 2147483647 h 991"/>
              <a:gd name="T10" fmla="*/ 2147483647 w 528"/>
              <a:gd name="T11" fmla="*/ 2147483647 h 991"/>
              <a:gd name="T12" fmla="*/ 2147483647 w 528"/>
              <a:gd name="T13" fmla="*/ 2147483647 h 991"/>
              <a:gd name="T14" fmla="*/ 2147483647 w 528"/>
              <a:gd name="T15" fmla="*/ 2147483647 h 991"/>
              <a:gd name="T16" fmla="*/ 2147483647 w 528"/>
              <a:gd name="T17" fmla="*/ 2147483647 h 991"/>
              <a:gd name="T18" fmla="*/ 2147483647 w 528"/>
              <a:gd name="T19" fmla="*/ 2147483647 h 991"/>
              <a:gd name="T20" fmla="*/ 2147483647 w 528"/>
              <a:gd name="T21" fmla="*/ 2147483647 h 991"/>
              <a:gd name="T22" fmla="*/ 2147483647 w 528"/>
              <a:gd name="T23" fmla="*/ 2147483647 h 991"/>
              <a:gd name="T24" fmla="*/ 2147483647 w 528"/>
              <a:gd name="T25" fmla="*/ 2147483647 h 991"/>
              <a:gd name="T26" fmla="*/ 2147483647 w 528"/>
              <a:gd name="T27" fmla="*/ 2147483647 h 991"/>
              <a:gd name="T28" fmla="*/ 2147483647 w 528"/>
              <a:gd name="T29" fmla="*/ 2147483647 h 991"/>
              <a:gd name="T30" fmla="*/ 2147483647 w 528"/>
              <a:gd name="T31" fmla="*/ 2147483647 h 991"/>
              <a:gd name="T32" fmla="*/ 2147483647 w 528"/>
              <a:gd name="T33" fmla="*/ 2147483647 h 991"/>
              <a:gd name="T34" fmla="*/ 2147483647 w 528"/>
              <a:gd name="T35" fmla="*/ 2147483647 h 991"/>
              <a:gd name="T36" fmla="*/ 2147483647 w 528"/>
              <a:gd name="T37" fmla="*/ 2147483647 h 991"/>
              <a:gd name="T38" fmla="*/ 2147483647 w 528"/>
              <a:gd name="T39" fmla="*/ 2147483647 h 991"/>
              <a:gd name="T40" fmla="*/ 2147483647 w 528"/>
              <a:gd name="T41" fmla="*/ 2147483647 h 991"/>
              <a:gd name="T42" fmla="*/ 2147483647 w 528"/>
              <a:gd name="T43" fmla="*/ 2147483647 h 991"/>
              <a:gd name="T44" fmla="*/ 2147483647 w 528"/>
              <a:gd name="T45" fmla="*/ 2147483647 h 991"/>
              <a:gd name="T46" fmla="*/ 2147483647 w 528"/>
              <a:gd name="T47" fmla="*/ 2147483647 h 991"/>
              <a:gd name="T48" fmla="*/ 2147483647 w 528"/>
              <a:gd name="T49" fmla="*/ 2147483647 h 991"/>
              <a:gd name="T50" fmla="*/ 2147483647 w 528"/>
              <a:gd name="T51" fmla="*/ 2147483647 h 991"/>
              <a:gd name="T52" fmla="*/ 2147483647 w 528"/>
              <a:gd name="T53" fmla="*/ 2147483647 h 991"/>
              <a:gd name="T54" fmla="*/ 2147483647 w 528"/>
              <a:gd name="T55" fmla="*/ 2147483647 h 991"/>
              <a:gd name="T56" fmla="*/ 2147483647 w 528"/>
              <a:gd name="T57" fmla="*/ 2147483647 h 991"/>
              <a:gd name="T58" fmla="*/ 2147483647 w 528"/>
              <a:gd name="T59" fmla="*/ 2147483647 h 991"/>
              <a:gd name="T60" fmla="*/ 2147483647 w 528"/>
              <a:gd name="T61" fmla="*/ 2147483647 h 991"/>
              <a:gd name="T62" fmla="*/ 2147483647 w 528"/>
              <a:gd name="T63" fmla="*/ 2147483647 h 991"/>
              <a:gd name="T64" fmla="*/ 2147483647 w 528"/>
              <a:gd name="T65" fmla="*/ 2147483647 h 991"/>
              <a:gd name="T66" fmla="*/ 2147483647 w 528"/>
              <a:gd name="T67" fmla="*/ 2147483647 h 991"/>
              <a:gd name="T68" fmla="*/ 2147483647 w 528"/>
              <a:gd name="T69" fmla="*/ 2147483647 h 991"/>
              <a:gd name="T70" fmla="*/ 2147483647 w 528"/>
              <a:gd name="T71" fmla="*/ 2147483647 h 991"/>
              <a:gd name="T72" fmla="*/ 2147483647 w 528"/>
              <a:gd name="T73" fmla="*/ 2147483647 h 991"/>
              <a:gd name="T74" fmla="*/ 2147483647 w 528"/>
              <a:gd name="T75" fmla="*/ 2147483647 h 991"/>
              <a:gd name="T76" fmla="*/ 2147483647 w 528"/>
              <a:gd name="T77" fmla="*/ 2147483647 h 991"/>
              <a:gd name="T78" fmla="*/ 2147483647 w 528"/>
              <a:gd name="T79" fmla="*/ 2147483647 h 991"/>
              <a:gd name="T80" fmla="*/ 2147483647 w 528"/>
              <a:gd name="T81" fmla="*/ 2147483647 h 991"/>
              <a:gd name="T82" fmla="*/ 2147483647 w 528"/>
              <a:gd name="T83" fmla="*/ 2147483647 h 991"/>
              <a:gd name="T84" fmla="*/ 2147483647 w 528"/>
              <a:gd name="T85" fmla="*/ 2147483647 h 991"/>
              <a:gd name="T86" fmla="*/ 2147483647 w 528"/>
              <a:gd name="T87" fmla="*/ 2147483647 h 991"/>
              <a:gd name="T88" fmla="*/ 2147483647 w 528"/>
              <a:gd name="T89" fmla="*/ 2147483647 h 991"/>
              <a:gd name="T90" fmla="*/ 2147483647 w 528"/>
              <a:gd name="T91" fmla="*/ 2147483647 h 991"/>
              <a:gd name="T92" fmla="*/ 2147483647 w 528"/>
              <a:gd name="T93" fmla="*/ 2147483647 h 991"/>
              <a:gd name="T94" fmla="*/ 2147483647 w 528"/>
              <a:gd name="T95" fmla="*/ 2147483647 h 991"/>
              <a:gd name="T96" fmla="*/ 2147483647 w 528"/>
              <a:gd name="T97" fmla="*/ 2147483647 h 991"/>
              <a:gd name="T98" fmla="*/ 2147483647 w 528"/>
              <a:gd name="T99" fmla="*/ 2147483647 h 991"/>
              <a:gd name="T100" fmla="*/ 2147483647 w 528"/>
              <a:gd name="T101" fmla="*/ 2147483647 h 991"/>
              <a:gd name="T102" fmla="*/ 2147483647 w 528"/>
              <a:gd name="T103" fmla="*/ 2147483647 h 991"/>
              <a:gd name="T104" fmla="*/ 2147483647 w 528"/>
              <a:gd name="T105" fmla="*/ 2147483647 h 991"/>
              <a:gd name="T106" fmla="*/ 2147483647 w 528"/>
              <a:gd name="T107" fmla="*/ 2147483647 h 991"/>
              <a:gd name="T108" fmla="*/ 2147483647 w 528"/>
              <a:gd name="T109" fmla="*/ 2147483647 h 991"/>
              <a:gd name="T110" fmla="*/ 2147483647 w 528"/>
              <a:gd name="T111" fmla="*/ 2147483647 h 9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8"/>
              <a:gd name="T169" fmla="*/ 0 h 991"/>
              <a:gd name="T170" fmla="*/ 528 w 528"/>
              <a:gd name="T171" fmla="*/ 991 h 9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8" h="991">
                <a:moveTo>
                  <a:pt x="32" y="852"/>
                </a:moveTo>
                <a:lnTo>
                  <a:pt x="35" y="991"/>
                </a:lnTo>
                <a:lnTo>
                  <a:pt x="79" y="990"/>
                </a:lnTo>
                <a:lnTo>
                  <a:pt x="97" y="929"/>
                </a:lnTo>
                <a:lnTo>
                  <a:pt x="189" y="902"/>
                </a:lnTo>
                <a:lnTo>
                  <a:pt x="250" y="944"/>
                </a:lnTo>
                <a:lnTo>
                  <a:pt x="318" y="904"/>
                </a:lnTo>
                <a:lnTo>
                  <a:pt x="315" y="833"/>
                </a:lnTo>
                <a:lnTo>
                  <a:pt x="365" y="780"/>
                </a:lnTo>
                <a:lnTo>
                  <a:pt x="434" y="790"/>
                </a:lnTo>
                <a:lnTo>
                  <a:pt x="482" y="715"/>
                </a:lnTo>
                <a:lnTo>
                  <a:pt x="441" y="656"/>
                </a:lnTo>
                <a:lnTo>
                  <a:pt x="468" y="560"/>
                </a:lnTo>
                <a:lnTo>
                  <a:pt x="528" y="551"/>
                </a:lnTo>
                <a:lnTo>
                  <a:pt x="528" y="547"/>
                </a:lnTo>
                <a:lnTo>
                  <a:pt x="528" y="543"/>
                </a:lnTo>
                <a:lnTo>
                  <a:pt x="528" y="541"/>
                </a:lnTo>
                <a:lnTo>
                  <a:pt x="528" y="537"/>
                </a:lnTo>
                <a:lnTo>
                  <a:pt x="528" y="534"/>
                </a:lnTo>
                <a:lnTo>
                  <a:pt x="528" y="530"/>
                </a:lnTo>
                <a:lnTo>
                  <a:pt x="528" y="528"/>
                </a:lnTo>
                <a:lnTo>
                  <a:pt x="528" y="526"/>
                </a:lnTo>
                <a:lnTo>
                  <a:pt x="528" y="522"/>
                </a:lnTo>
                <a:lnTo>
                  <a:pt x="528" y="518"/>
                </a:lnTo>
                <a:lnTo>
                  <a:pt x="528" y="516"/>
                </a:lnTo>
                <a:lnTo>
                  <a:pt x="528" y="512"/>
                </a:lnTo>
                <a:lnTo>
                  <a:pt x="528" y="506"/>
                </a:lnTo>
                <a:lnTo>
                  <a:pt x="528" y="500"/>
                </a:lnTo>
                <a:lnTo>
                  <a:pt x="528" y="497"/>
                </a:lnTo>
                <a:lnTo>
                  <a:pt x="528" y="493"/>
                </a:lnTo>
                <a:lnTo>
                  <a:pt x="528" y="491"/>
                </a:lnTo>
                <a:lnTo>
                  <a:pt x="528" y="488"/>
                </a:lnTo>
                <a:lnTo>
                  <a:pt x="528" y="485"/>
                </a:lnTo>
                <a:lnTo>
                  <a:pt x="528" y="481"/>
                </a:lnTo>
                <a:lnTo>
                  <a:pt x="528" y="479"/>
                </a:lnTo>
                <a:lnTo>
                  <a:pt x="528" y="475"/>
                </a:lnTo>
                <a:lnTo>
                  <a:pt x="528" y="469"/>
                </a:lnTo>
                <a:lnTo>
                  <a:pt x="528" y="463"/>
                </a:lnTo>
                <a:lnTo>
                  <a:pt x="528" y="457"/>
                </a:lnTo>
                <a:lnTo>
                  <a:pt x="528" y="451"/>
                </a:lnTo>
                <a:lnTo>
                  <a:pt x="467" y="433"/>
                </a:lnTo>
                <a:lnTo>
                  <a:pt x="441" y="341"/>
                </a:lnTo>
                <a:lnTo>
                  <a:pt x="483" y="280"/>
                </a:lnTo>
                <a:lnTo>
                  <a:pt x="443" y="212"/>
                </a:lnTo>
                <a:lnTo>
                  <a:pt x="373" y="216"/>
                </a:lnTo>
                <a:lnTo>
                  <a:pt x="320" y="165"/>
                </a:lnTo>
                <a:lnTo>
                  <a:pt x="328" y="96"/>
                </a:lnTo>
                <a:lnTo>
                  <a:pt x="253" y="48"/>
                </a:lnTo>
                <a:lnTo>
                  <a:pt x="195" y="90"/>
                </a:lnTo>
                <a:lnTo>
                  <a:pt x="98" y="62"/>
                </a:lnTo>
                <a:lnTo>
                  <a:pt x="89" y="3"/>
                </a:lnTo>
                <a:lnTo>
                  <a:pt x="31" y="0"/>
                </a:lnTo>
                <a:lnTo>
                  <a:pt x="0" y="64"/>
                </a:lnTo>
                <a:lnTo>
                  <a:pt x="34" y="138"/>
                </a:lnTo>
                <a:lnTo>
                  <a:pt x="35" y="138"/>
                </a:lnTo>
                <a:lnTo>
                  <a:pt x="37" y="138"/>
                </a:lnTo>
                <a:lnTo>
                  <a:pt x="40" y="138"/>
                </a:lnTo>
                <a:lnTo>
                  <a:pt x="43" y="138"/>
                </a:lnTo>
                <a:lnTo>
                  <a:pt x="48" y="138"/>
                </a:lnTo>
                <a:lnTo>
                  <a:pt x="53" y="138"/>
                </a:lnTo>
                <a:lnTo>
                  <a:pt x="59" y="139"/>
                </a:lnTo>
                <a:lnTo>
                  <a:pt x="62" y="139"/>
                </a:lnTo>
                <a:lnTo>
                  <a:pt x="65" y="139"/>
                </a:lnTo>
                <a:lnTo>
                  <a:pt x="68" y="139"/>
                </a:lnTo>
                <a:lnTo>
                  <a:pt x="72" y="140"/>
                </a:lnTo>
                <a:lnTo>
                  <a:pt x="76" y="140"/>
                </a:lnTo>
                <a:lnTo>
                  <a:pt x="79" y="141"/>
                </a:lnTo>
                <a:lnTo>
                  <a:pt x="84" y="141"/>
                </a:lnTo>
                <a:lnTo>
                  <a:pt x="88" y="143"/>
                </a:lnTo>
                <a:lnTo>
                  <a:pt x="91" y="143"/>
                </a:lnTo>
                <a:lnTo>
                  <a:pt x="96" y="144"/>
                </a:lnTo>
                <a:lnTo>
                  <a:pt x="100" y="145"/>
                </a:lnTo>
                <a:lnTo>
                  <a:pt x="106" y="146"/>
                </a:lnTo>
                <a:lnTo>
                  <a:pt x="109" y="147"/>
                </a:lnTo>
                <a:lnTo>
                  <a:pt x="114" y="149"/>
                </a:lnTo>
                <a:lnTo>
                  <a:pt x="119" y="150"/>
                </a:lnTo>
                <a:lnTo>
                  <a:pt x="123" y="151"/>
                </a:lnTo>
                <a:lnTo>
                  <a:pt x="128" y="151"/>
                </a:lnTo>
                <a:lnTo>
                  <a:pt x="133" y="152"/>
                </a:lnTo>
                <a:lnTo>
                  <a:pt x="138" y="155"/>
                </a:lnTo>
                <a:lnTo>
                  <a:pt x="144" y="156"/>
                </a:lnTo>
                <a:lnTo>
                  <a:pt x="149" y="157"/>
                </a:lnTo>
                <a:lnTo>
                  <a:pt x="153" y="159"/>
                </a:lnTo>
                <a:lnTo>
                  <a:pt x="158" y="161"/>
                </a:lnTo>
                <a:lnTo>
                  <a:pt x="164" y="163"/>
                </a:lnTo>
                <a:lnTo>
                  <a:pt x="169" y="164"/>
                </a:lnTo>
                <a:lnTo>
                  <a:pt x="174" y="167"/>
                </a:lnTo>
                <a:lnTo>
                  <a:pt x="180" y="169"/>
                </a:lnTo>
                <a:lnTo>
                  <a:pt x="185" y="171"/>
                </a:lnTo>
                <a:lnTo>
                  <a:pt x="189" y="174"/>
                </a:lnTo>
                <a:lnTo>
                  <a:pt x="195" y="176"/>
                </a:lnTo>
                <a:lnTo>
                  <a:pt x="200" y="178"/>
                </a:lnTo>
                <a:lnTo>
                  <a:pt x="206" y="182"/>
                </a:lnTo>
                <a:lnTo>
                  <a:pt x="211" y="184"/>
                </a:lnTo>
                <a:lnTo>
                  <a:pt x="217" y="188"/>
                </a:lnTo>
                <a:lnTo>
                  <a:pt x="222" y="190"/>
                </a:lnTo>
                <a:lnTo>
                  <a:pt x="226" y="194"/>
                </a:lnTo>
                <a:lnTo>
                  <a:pt x="231" y="198"/>
                </a:lnTo>
                <a:lnTo>
                  <a:pt x="237" y="200"/>
                </a:lnTo>
                <a:lnTo>
                  <a:pt x="242" y="205"/>
                </a:lnTo>
                <a:lnTo>
                  <a:pt x="247" y="208"/>
                </a:lnTo>
                <a:lnTo>
                  <a:pt x="252" y="212"/>
                </a:lnTo>
                <a:lnTo>
                  <a:pt x="256" y="216"/>
                </a:lnTo>
                <a:lnTo>
                  <a:pt x="261" y="220"/>
                </a:lnTo>
                <a:lnTo>
                  <a:pt x="266" y="225"/>
                </a:lnTo>
                <a:lnTo>
                  <a:pt x="271" y="229"/>
                </a:lnTo>
                <a:lnTo>
                  <a:pt x="276" y="234"/>
                </a:lnTo>
                <a:lnTo>
                  <a:pt x="280" y="238"/>
                </a:lnTo>
                <a:lnTo>
                  <a:pt x="285" y="244"/>
                </a:lnTo>
                <a:lnTo>
                  <a:pt x="289" y="248"/>
                </a:lnTo>
                <a:lnTo>
                  <a:pt x="292" y="250"/>
                </a:lnTo>
                <a:lnTo>
                  <a:pt x="297" y="254"/>
                </a:lnTo>
                <a:lnTo>
                  <a:pt x="301" y="259"/>
                </a:lnTo>
                <a:lnTo>
                  <a:pt x="304" y="261"/>
                </a:lnTo>
                <a:lnTo>
                  <a:pt x="308" y="266"/>
                </a:lnTo>
                <a:lnTo>
                  <a:pt x="312" y="269"/>
                </a:lnTo>
                <a:lnTo>
                  <a:pt x="315" y="273"/>
                </a:lnTo>
                <a:lnTo>
                  <a:pt x="318" y="277"/>
                </a:lnTo>
                <a:lnTo>
                  <a:pt x="320" y="281"/>
                </a:lnTo>
                <a:lnTo>
                  <a:pt x="323" y="285"/>
                </a:lnTo>
                <a:lnTo>
                  <a:pt x="327" y="289"/>
                </a:lnTo>
                <a:lnTo>
                  <a:pt x="329" y="293"/>
                </a:lnTo>
                <a:lnTo>
                  <a:pt x="332" y="297"/>
                </a:lnTo>
                <a:lnTo>
                  <a:pt x="335" y="301"/>
                </a:lnTo>
                <a:lnTo>
                  <a:pt x="338" y="305"/>
                </a:lnTo>
                <a:lnTo>
                  <a:pt x="340" y="309"/>
                </a:lnTo>
                <a:lnTo>
                  <a:pt x="343" y="314"/>
                </a:lnTo>
                <a:lnTo>
                  <a:pt x="345" y="317"/>
                </a:lnTo>
                <a:lnTo>
                  <a:pt x="347" y="322"/>
                </a:lnTo>
                <a:lnTo>
                  <a:pt x="349" y="326"/>
                </a:lnTo>
                <a:lnTo>
                  <a:pt x="351" y="330"/>
                </a:lnTo>
                <a:lnTo>
                  <a:pt x="353" y="334"/>
                </a:lnTo>
                <a:lnTo>
                  <a:pt x="356" y="339"/>
                </a:lnTo>
                <a:lnTo>
                  <a:pt x="358" y="344"/>
                </a:lnTo>
                <a:lnTo>
                  <a:pt x="359" y="347"/>
                </a:lnTo>
                <a:lnTo>
                  <a:pt x="362" y="352"/>
                </a:lnTo>
                <a:lnTo>
                  <a:pt x="363" y="357"/>
                </a:lnTo>
                <a:lnTo>
                  <a:pt x="365" y="360"/>
                </a:lnTo>
                <a:lnTo>
                  <a:pt x="367" y="365"/>
                </a:lnTo>
                <a:lnTo>
                  <a:pt x="369" y="370"/>
                </a:lnTo>
                <a:lnTo>
                  <a:pt x="370" y="374"/>
                </a:lnTo>
                <a:lnTo>
                  <a:pt x="371" y="378"/>
                </a:lnTo>
                <a:lnTo>
                  <a:pt x="373" y="382"/>
                </a:lnTo>
                <a:lnTo>
                  <a:pt x="374" y="386"/>
                </a:lnTo>
                <a:lnTo>
                  <a:pt x="375" y="390"/>
                </a:lnTo>
                <a:lnTo>
                  <a:pt x="376" y="395"/>
                </a:lnTo>
                <a:lnTo>
                  <a:pt x="377" y="399"/>
                </a:lnTo>
                <a:lnTo>
                  <a:pt x="379" y="403"/>
                </a:lnTo>
                <a:lnTo>
                  <a:pt x="380" y="408"/>
                </a:lnTo>
                <a:lnTo>
                  <a:pt x="381" y="412"/>
                </a:lnTo>
                <a:lnTo>
                  <a:pt x="382" y="415"/>
                </a:lnTo>
                <a:lnTo>
                  <a:pt x="382" y="420"/>
                </a:lnTo>
                <a:lnTo>
                  <a:pt x="383" y="424"/>
                </a:lnTo>
                <a:lnTo>
                  <a:pt x="385" y="429"/>
                </a:lnTo>
                <a:lnTo>
                  <a:pt x="386" y="432"/>
                </a:lnTo>
                <a:lnTo>
                  <a:pt x="386" y="436"/>
                </a:lnTo>
                <a:lnTo>
                  <a:pt x="387" y="441"/>
                </a:lnTo>
                <a:lnTo>
                  <a:pt x="387" y="444"/>
                </a:lnTo>
                <a:lnTo>
                  <a:pt x="387" y="448"/>
                </a:lnTo>
                <a:lnTo>
                  <a:pt x="388" y="451"/>
                </a:lnTo>
                <a:lnTo>
                  <a:pt x="388" y="456"/>
                </a:lnTo>
                <a:lnTo>
                  <a:pt x="389" y="459"/>
                </a:lnTo>
                <a:lnTo>
                  <a:pt x="389" y="463"/>
                </a:lnTo>
                <a:lnTo>
                  <a:pt x="391" y="467"/>
                </a:lnTo>
                <a:lnTo>
                  <a:pt x="391" y="470"/>
                </a:lnTo>
                <a:lnTo>
                  <a:pt x="391" y="474"/>
                </a:lnTo>
                <a:lnTo>
                  <a:pt x="392" y="478"/>
                </a:lnTo>
                <a:lnTo>
                  <a:pt x="392" y="481"/>
                </a:lnTo>
                <a:lnTo>
                  <a:pt x="392" y="485"/>
                </a:lnTo>
                <a:lnTo>
                  <a:pt x="392" y="488"/>
                </a:lnTo>
                <a:lnTo>
                  <a:pt x="393" y="492"/>
                </a:lnTo>
                <a:lnTo>
                  <a:pt x="393" y="496"/>
                </a:lnTo>
                <a:lnTo>
                  <a:pt x="394" y="499"/>
                </a:lnTo>
                <a:lnTo>
                  <a:pt x="393" y="500"/>
                </a:lnTo>
                <a:lnTo>
                  <a:pt x="393" y="504"/>
                </a:lnTo>
                <a:lnTo>
                  <a:pt x="393" y="508"/>
                </a:lnTo>
                <a:lnTo>
                  <a:pt x="393" y="512"/>
                </a:lnTo>
                <a:lnTo>
                  <a:pt x="392" y="517"/>
                </a:lnTo>
                <a:lnTo>
                  <a:pt x="391" y="523"/>
                </a:lnTo>
                <a:lnTo>
                  <a:pt x="391" y="526"/>
                </a:lnTo>
                <a:lnTo>
                  <a:pt x="391" y="529"/>
                </a:lnTo>
                <a:lnTo>
                  <a:pt x="389" y="532"/>
                </a:lnTo>
                <a:lnTo>
                  <a:pt x="389" y="535"/>
                </a:lnTo>
                <a:lnTo>
                  <a:pt x="388" y="539"/>
                </a:lnTo>
                <a:lnTo>
                  <a:pt x="388" y="542"/>
                </a:lnTo>
                <a:lnTo>
                  <a:pt x="387" y="545"/>
                </a:lnTo>
                <a:lnTo>
                  <a:pt x="387" y="549"/>
                </a:lnTo>
                <a:lnTo>
                  <a:pt x="386" y="553"/>
                </a:lnTo>
                <a:lnTo>
                  <a:pt x="386" y="557"/>
                </a:lnTo>
                <a:lnTo>
                  <a:pt x="385" y="560"/>
                </a:lnTo>
                <a:lnTo>
                  <a:pt x="385" y="565"/>
                </a:lnTo>
                <a:lnTo>
                  <a:pt x="383" y="569"/>
                </a:lnTo>
                <a:lnTo>
                  <a:pt x="382" y="573"/>
                </a:lnTo>
                <a:lnTo>
                  <a:pt x="381" y="577"/>
                </a:lnTo>
                <a:lnTo>
                  <a:pt x="380" y="582"/>
                </a:lnTo>
                <a:lnTo>
                  <a:pt x="379" y="585"/>
                </a:lnTo>
                <a:lnTo>
                  <a:pt x="377" y="590"/>
                </a:lnTo>
                <a:lnTo>
                  <a:pt x="376" y="595"/>
                </a:lnTo>
                <a:lnTo>
                  <a:pt x="375" y="600"/>
                </a:lnTo>
                <a:lnTo>
                  <a:pt x="374" y="603"/>
                </a:lnTo>
                <a:lnTo>
                  <a:pt x="373" y="608"/>
                </a:lnTo>
                <a:lnTo>
                  <a:pt x="370" y="613"/>
                </a:lnTo>
                <a:lnTo>
                  <a:pt x="369" y="618"/>
                </a:lnTo>
                <a:lnTo>
                  <a:pt x="367" y="622"/>
                </a:lnTo>
                <a:lnTo>
                  <a:pt x="365" y="627"/>
                </a:lnTo>
                <a:lnTo>
                  <a:pt x="363" y="631"/>
                </a:lnTo>
                <a:lnTo>
                  <a:pt x="362" y="637"/>
                </a:lnTo>
                <a:lnTo>
                  <a:pt x="359" y="642"/>
                </a:lnTo>
                <a:lnTo>
                  <a:pt x="357" y="645"/>
                </a:lnTo>
                <a:lnTo>
                  <a:pt x="355" y="650"/>
                </a:lnTo>
                <a:lnTo>
                  <a:pt x="353" y="655"/>
                </a:lnTo>
                <a:lnTo>
                  <a:pt x="351" y="660"/>
                </a:lnTo>
                <a:lnTo>
                  <a:pt x="349" y="664"/>
                </a:lnTo>
                <a:lnTo>
                  <a:pt x="346" y="669"/>
                </a:lnTo>
                <a:lnTo>
                  <a:pt x="344" y="675"/>
                </a:lnTo>
                <a:lnTo>
                  <a:pt x="340" y="679"/>
                </a:lnTo>
                <a:lnTo>
                  <a:pt x="338" y="683"/>
                </a:lnTo>
                <a:lnTo>
                  <a:pt x="334" y="688"/>
                </a:lnTo>
                <a:lnTo>
                  <a:pt x="332" y="693"/>
                </a:lnTo>
                <a:lnTo>
                  <a:pt x="328" y="698"/>
                </a:lnTo>
                <a:lnTo>
                  <a:pt x="325" y="703"/>
                </a:lnTo>
                <a:lnTo>
                  <a:pt x="321" y="706"/>
                </a:lnTo>
                <a:lnTo>
                  <a:pt x="319" y="712"/>
                </a:lnTo>
                <a:lnTo>
                  <a:pt x="315" y="716"/>
                </a:lnTo>
                <a:lnTo>
                  <a:pt x="312" y="721"/>
                </a:lnTo>
                <a:lnTo>
                  <a:pt x="307" y="725"/>
                </a:lnTo>
                <a:lnTo>
                  <a:pt x="303" y="729"/>
                </a:lnTo>
                <a:lnTo>
                  <a:pt x="300" y="734"/>
                </a:lnTo>
                <a:lnTo>
                  <a:pt x="295" y="739"/>
                </a:lnTo>
                <a:lnTo>
                  <a:pt x="291" y="742"/>
                </a:lnTo>
                <a:lnTo>
                  <a:pt x="288" y="747"/>
                </a:lnTo>
                <a:lnTo>
                  <a:pt x="285" y="747"/>
                </a:lnTo>
                <a:lnTo>
                  <a:pt x="283" y="751"/>
                </a:lnTo>
                <a:lnTo>
                  <a:pt x="280" y="752"/>
                </a:lnTo>
                <a:lnTo>
                  <a:pt x="278" y="755"/>
                </a:lnTo>
                <a:lnTo>
                  <a:pt x="274" y="759"/>
                </a:lnTo>
                <a:lnTo>
                  <a:pt x="271" y="762"/>
                </a:lnTo>
                <a:lnTo>
                  <a:pt x="266" y="765"/>
                </a:lnTo>
                <a:lnTo>
                  <a:pt x="261" y="770"/>
                </a:lnTo>
                <a:lnTo>
                  <a:pt x="255" y="773"/>
                </a:lnTo>
                <a:lnTo>
                  <a:pt x="250" y="778"/>
                </a:lnTo>
                <a:lnTo>
                  <a:pt x="247" y="780"/>
                </a:lnTo>
                <a:lnTo>
                  <a:pt x="243" y="783"/>
                </a:lnTo>
                <a:lnTo>
                  <a:pt x="241" y="785"/>
                </a:lnTo>
                <a:lnTo>
                  <a:pt x="237" y="788"/>
                </a:lnTo>
                <a:lnTo>
                  <a:pt x="234" y="790"/>
                </a:lnTo>
                <a:lnTo>
                  <a:pt x="230" y="792"/>
                </a:lnTo>
                <a:lnTo>
                  <a:pt x="226" y="795"/>
                </a:lnTo>
                <a:lnTo>
                  <a:pt x="223" y="798"/>
                </a:lnTo>
                <a:lnTo>
                  <a:pt x="218" y="800"/>
                </a:lnTo>
                <a:lnTo>
                  <a:pt x="214" y="802"/>
                </a:lnTo>
                <a:lnTo>
                  <a:pt x="210" y="804"/>
                </a:lnTo>
                <a:lnTo>
                  <a:pt x="206" y="807"/>
                </a:lnTo>
                <a:lnTo>
                  <a:pt x="201" y="809"/>
                </a:lnTo>
                <a:lnTo>
                  <a:pt x="197" y="812"/>
                </a:lnTo>
                <a:lnTo>
                  <a:pt x="192" y="814"/>
                </a:lnTo>
                <a:lnTo>
                  <a:pt x="187" y="816"/>
                </a:lnTo>
                <a:lnTo>
                  <a:pt x="182" y="819"/>
                </a:lnTo>
                <a:lnTo>
                  <a:pt x="176" y="821"/>
                </a:lnTo>
                <a:lnTo>
                  <a:pt x="171" y="823"/>
                </a:lnTo>
                <a:lnTo>
                  <a:pt x="167" y="825"/>
                </a:lnTo>
                <a:lnTo>
                  <a:pt x="161" y="827"/>
                </a:lnTo>
                <a:lnTo>
                  <a:pt x="155" y="829"/>
                </a:lnTo>
                <a:lnTo>
                  <a:pt x="149" y="832"/>
                </a:lnTo>
                <a:lnTo>
                  <a:pt x="144" y="834"/>
                </a:lnTo>
                <a:lnTo>
                  <a:pt x="137" y="835"/>
                </a:lnTo>
                <a:lnTo>
                  <a:pt x="131" y="838"/>
                </a:lnTo>
                <a:lnTo>
                  <a:pt x="125" y="839"/>
                </a:lnTo>
                <a:lnTo>
                  <a:pt x="119" y="840"/>
                </a:lnTo>
                <a:lnTo>
                  <a:pt x="111" y="841"/>
                </a:lnTo>
                <a:lnTo>
                  <a:pt x="104" y="844"/>
                </a:lnTo>
                <a:lnTo>
                  <a:pt x="98" y="845"/>
                </a:lnTo>
                <a:lnTo>
                  <a:pt x="91" y="846"/>
                </a:lnTo>
                <a:lnTo>
                  <a:pt x="84" y="847"/>
                </a:lnTo>
                <a:lnTo>
                  <a:pt x="77" y="849"/>
                </a:lnTo>
                <a:lnTo>
                  <a:pt x="70" y="850"/>
                </a:lnTo>
                <a:lnTo>
                  <a:pt x="62" y="850"/>
                </a:lnTo>
                <a:lnTo>
                  <a:pt x="54" y="851"/>
                </a:lnTo>
                <a:lnTo>
                  <a:pt x="47" y="851"/>
                </a:lnTo>
                <a:lnTo>
                  <a:pt x="40" y="852"/>
                </a:lnTo>
                <a:lnTo>
                  <a:pt x="32" y="852"/>
                </a:lnTo>
                <a:close/>
              </a:path>
            </a:pathLst>
          </a:custGeom>
          <a:solidFill>
            <a:srgbClr val="EAEAEA"/>
          </a:solidFill>
          <a:ln w="9525">
            <a:noFill/>
            <a:round/>
            <a:headEnd/>
            <a:tailEnd/>
          </a:ln>
        </p:spPr>
        <p:txBody>
          <a:bodyPr/>
          <a:lstStyle/>
          <a:p>
            <a:endParaRPr lang="en-US"/>
          </a:p>
        </p:txBody>
      </p:sp>
      <p:sp>
        <p:nvSpPr>
          <p:cNvPr id="490524" name="Freeform 63"/>
          <p:cNvSpPr>
            <a:spLocks noChangeAspect="1"/>
          </p:cNvSpPr>
          <p:nvPr/>
        </p:nvSpPr>
        <p:spPr bwMode="gray">
          <a:xfrm>
            <a:off x="2303463" y="4144963"/>
            <a:ext cx="1052512" cy="1949450"/>
          </a:xfrm>
          <a:custGeom>
            <a:avLst/>
            <a:gdLst>
              <a:gd name="T0" fmla="*/ 2147483647 w 523"/>
              <a:gd name="T1" fmla="*/ 2147483647 h 992"/>
              <a:gd name="T2" fmla="*/ 2147483647 w 523"/>
              <a:gd name="T3" fmla="*/ 2147483647 h 992"/>
              <a:gd name="T4" fmla="*/ 2147483647 w 523"/>
              <a:gd name="T5" fmla="*/ 2147483647 h 992"/>
              <a:gd name="T6" fmla="*/ 0 w 523"/>
              <a:gd name="T7" fmla="*/ 2147483647 h 992"/>
              <a:gd name="T8" fmla="*/ 0 w 523"/>
              <a:gd name="T9" fmla="*/ 2147483647 h 992"/>
              <a:gd name="T10" fmla="*/ 0 w 523"/>
              <a:gd name="T11" fmla="*/ 2147483647 h 992"/>
              <a:gd name="T12" fmla="*/ 0 w 523"/>
              <a:gd name="T13" fmla="*/ 2147483647 h 992"/>
              <a:gd name="T14" fmla="*/ 2147483647 w 523"/>
              <a:gd name="T15" fmla="*/ 2147483647 h 992"/>
              <a:gd name="T16" fmla="*/ 2147483647 w 523"/>
              <a:gd name="T17" fmla="*/ 2147483647 h 992"/>
              <a:gd name="T18" fmla="*/ 2147483647 w 523"/>
              <a:gd name="T19" fmla="*/ 2147483647 h 992"/>
              <a:gd name="T20" fmla="*/ 2147483647 w 523"/>
              <a:gd name="T21" fmla="*/ 2147483647 h 992"/>
              <a:gd name="T22" fmla="*/ 2147483647 w 523"/>
              <a:gd name="T23" fmla="*/ 2147483647 h 992"/>
              <a:gd name="T24" fmla="*/ 2147483647 w 523"/>
              <a:gd name="T25" fmla="*/ 2147483647 h 992"/>
              <a:gd name="T26" fmla="*/ 2147483647 w 523"/>
              <a:gd name="T27" fmla="*/ 2147483647 h 992"/>
              <a:gd name="T28" fmla="*/ 2147483647 w 523"/>
              <a:gd name="T29" fmla="*/ 2147483647 h 992"/>
              <a:gd name="T30" fmla="*/ 2147483647 w 523"/>
              <a:gd name="T31" fmla="*/ 2147483647 h 992"/>
              <a:gd name="T32" fmla="*/ 2147483647 w 523"/>
              <a:gd name="T33" fmla="*/ 2147483647 h 992"/>
              <a:gd name="T34" fmla="*/ 2147483647 w 523"/>
              <a:gd name="T35" fmla="*/ 2147483647 h 992"/>
              <a:gd name="T36" fmla="*/ 2147483647 w 523"/>
              <a:gd name="T37" fmla="*/ 2147483647 h 992"/>
              <a:gd name="T38" fmla="*/ 2147483647 w 523"/>
              <a:gd name="T39" fmla="*/ 2147483647 h 992"/>
              <a:gd name="T40" fmla="*/ 2147483647 w 523"/>
              <a:gd name="T41" fmla="*/ 2147483647 h 992"/>
              <a:gd name="T42" fmla="*/ 2147483647 w 523"/>
              <a:gd name="T43" fmla="*/ 2147483647 h 992"/>
              <a:gd name="T44" fmla="*/ 2147483647 w 523"/>
              <a:gd name="T45" fmla="*/ 2147483647 h 992"/>
              <a:gd name="T46" fmla="*/ 2147483647 w 523"/>
              <a:gd name="T47" fmla="*/ 2147483647 h 992"/>
              <a:gd name="T48" fmla="*/ 2147483647 w 523"/>
              <a:gd name="T49" fmla="*/ 2147483647 h 992"/>
              <a:gd name="T50" fmla="*/ 2147483647 w 523"/>
              <a:gd name="T51" fmla="*/ 2147483647 h 992"/>
              <a:gd name="T52" fmla="*/ 2147483647 w 523"/>
              <a:gd name="T53" fmla="*/ 2147483647 h 992"/>
              <a:gd name="T54" fmla="*/ 2147483647 w 523"/>
              <a:gd name="T55" fmla="*/ 2147483647 h 992"/>
              <a:gd name="T56" fmla="*/ 2147483647 w 523"/>
              <a:gd name="T57" fmla="*/ 2147483647 h 992"/>
              <a:gd name="T58" fmla="*/ 2147483647 w 523"/>
              <a:gd name="T59" fmla="*/ 2147483647 h 992"/>
              <a:gd name="T60" fmla="*/ 2147483647 w 523"/>
              <a:gd name="T61" fmla="*/ 2147483647 h 992"/>
              <a:gd name="T62" fmla="*/ 2147483647 w 523"/>
              <a:gd name="T63" fmla="*/ 2147483647 h 992"/>
              <a:gd name="T64" fmla="*/ 2147483647 w 523"/>
              <a:gd name="T65" fmla="*/ 2147483647 h 992"/>
              <a:gd name="T66" fmla="*/ 2147483647 w 523"/>
              <a:gd name="T67" fmla="*/ 2147483647 h 992"/>
              <a:gd name="T68" fmla="*/ 2147483647 w 523"/>
              <a:gd name="T69" fmla="*/ 2147483647 h 992"/>
              <a:gd name="T70" fmla="*/ 2147483647 w 523"/>
              <a:gd name="T71" fmla="*/ 2147483647 h 992"/>
              <a:gd name="T72" fmla="*/ 2147483647 w 523"/>
              <a:gd name="T73" fmla="*/ 2147483647 h 992"/>
              <a:gd name="T74" fmla="*/ 2147483647 w 523"/>
              <a:gd name="T75" fmla="*/ 2147483647 h 992"/>
              <a:gd name="T76" fmla="*/ 2147483647 w 523"/>
              <a:gd name="T77" fmla="*/ 2147483647 h 992"/>
              <a:gd name="T78" fmla="*/ 2147483647 w 523"/>
              <a:gd name="T79" fmla="*/ 2147483647 h 992"/>
              <a:gd name="T80" fmla="*/ 2147483647 w 523"/>
              <a:gd name="T81" fmla="*/ 2147483647 h 992"/>
              <a:gd name="T82" fmla="*/ 2147483647 w 523"/>
              <a:gd name="T83" fmla="*/ 2147483647 h 992"/>
              <a:gd name="T84" fmla="*/ 2147483647 w 523"/>
              <a:gd name="T85" fmla="*/ 2147483647 h 992"/>
              <a:gd name="T86" fmla="*/ 2147483647 w 523"/>
              <a:gd name="T87" fmla="*/ 2147483647 h 992"/>
              <a:gd name="T88" fmla="*/ 2147483647 w 523"/>
              <a:gd name="T89" fmla="*/ 2147483647 h 992"/>
              <a:gd name="T90" fmla="*/ 2147483647 w 523"/>
              <a:gd name="T91" fmla="*/ 2147483647 h 992"/>
              <a:gd name="T92" fmla="*/ 2147483647 w 523"/>
              <a:gd name="T93" fmla="*/ 2147483647 h 992"/>
              <a:gd name="T94" fmla="*/ 2147483647 w 523"/>
              <a:gd name="T95" fmla="*/ 2147483647 h 992"/>
              <a:gd name="T96" fmla="*/ 2147483647 w 523"/>
              <a:gd name="T97" fmla="*/ 2147483647 h 992"/>
              <a:gd name="T98" fmla="*/ 2147483647 w 523"/>
              <a:gd name="T99" fmla="*/ 2147483647 h 992"/>
              <a:gd name="T100" fmla="*/ 2147483647 w 523"/>
              <a:gd name="T101" fmla="*/ 2147483647 h 992"/>
              <a:gd name="T102" fmla="*/ 2147483647 w 523"/>
              <a:gd name="T103" fmla="*/ 2147483647 h 992"/>
              <a:gd name="T104" fmla="*/ 2147483647 w 523"/>
              <a:gd name="T105" fmla="*/ 2147483647 h 9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3"/>
              <a:gd name="T160" fmla="*/ 0 h 992"/>
              <a:gd name="T161" fmla="*/ 523 w 523"/>
              <a:gd name="T162" fmla="*/ 992 h 9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3" h="992">
                <a:moveTo>
                  <a:pt x="500" y="139"/>
                </a:moveTo>
                <a:lnTo>
                  <a:pt x="497" y="0"/>
                </a:lnTo>
                <a:lnTo>
                  <a:pt x="453" y="1"/>
                </a:lnTo>
                <a:lnTo>
                  <a:pt x="435" y="63"/>
                </a:lnTo>
                <a:lnTo>
                  <a:pt x="341" y="89"/>
                </a:lnTo>
                <a:lnTo>
                  <a:pt x="281" y="48"/>
                </a:lnTo>
                <a:lnTo>
                  <a:pt x="213" y="86"/>
                </a:lnTo>
                <a:lnTo>
                  <a:pt x="217" y="158"/>
                </a:lnTo>
                <a:lnTo>
                  <a:pt x="166" y="212"/>
                </a:lnTo>
                <a:lnTo>
                  <a:pt x="96" y="201"/>
                </a:lnTo>
                <a:lnTo>
                  <a:pt x="49" y="276"/>
                </a:lnTo>
                <a:lnTo>
                  <a:pt x="91" y="335"/>
                </a:lnTo>
                <a:lnTo>
                  <a:pt x="63" y="424"/>
                </a:lnTo>
                <a:lnTo>
                  <a:pt x="2" y="440"/>
                </a:lnTo>
                <a:lnTo>
                  <a:pt x="1" y="445"/>
                </a:lnTo>
                <a:lnTo>
                  <a:pt x="1" y="450"/>
                </a:lnTo>
                <a:lnTo>
                  <a:pt x="0" y="456"/>
                </a:lnTo>
                <a:lnTo>
                  <a:pt x="0" y="462"/>
                </a:lnTo>
                <a:lnTo>
                  <a:pt x="0" y="468"/>
                </a:lnTo>
                <a:lnTo>
                  <a:pt x="0" y="474"/>
                </a:lnTo>
                <a:lnTo>
                  <a:pt x="0" y="477"/>
                </a:lnTo>
                <a:lnTo>
                  <a:pt x="0" y="481"/>
                </a:lnTo>
                <a:lnTo>
                  <a:pt x="0" y="483"/>
                </a:lnTo>
                <a:lnTo>
                  <a:pt x="0" y="487"/>
                </a:lnTo>
                <a:lnTo>
                  <a:pt x="0" y="491"/>
                </a:lnTo>
                <a:lnTo>
                  <a:pt x="0" y="494"/>
                </a:lnTo>
                <a:lnTo>
                  <a:pt x="0" y="497"/>
                </a:lnTo>
                <a:lnTo>
                  <a:pt x="0" y="500"/>
                </a:lnTo>
                <a:lnTo>
                  <a:pt x="0" y="504"/>
                </a:lnTo>
                <a:lnTo>
                  <a:pt x="0" y="507"/>
                </a:lnTo>
                <a:lnTo>
                  <a:pt x="0" y="511"/>
                </a:lnTo>
                <a:lnTo>
                  <a:pt x="0" y="515"/>
                </a:lnTo>
                <a:lnTo>
                  <a:pt x="0" y="518"/>
                </a:lnTo>
                <a:lnTo>
                  <a:pt x="0" y="521"/>
                </a:lnTo>
                <a:lnTo>
                  <a:pt x="0" y="524"/>
                </a:lnTo>
                <a:lnTo>
                  <a:pt x="1" y="528"/>
                </a:lnTo>
                <a:lnTo>
                  <a:pt x="1" y="531"/>
                </a:lnTo>
                <a:lnTo>
                  <a:pt x="1" y="535"/>
                </a:lnTo>
                <a:lnTo>
                  <a:pt x="2" y="538"/>
                </a:lnTo>
                <a:lnTo>
                  <a:pt x="2" y="542"/>
                </a:lnTo>
                <a:lnTo>
                  <a:pt x="63" y="559"/>
                </a:lnTo>
                <a:lnTo>
                  <a:pt x="88" y="652"/>
                </a:lnTo>
                <a:lnTo>
                  <a:pt x="48" y="711"/>
                </a:lnTo>
                <a:lnTo>
                  <a:pt x="86" y="780"/>
                </a:lnTo>
                <a:lnTo>
                  <a:pt x="158" y="777"/>
                </a:lnTo>
                <a:lnTo>
                  <a:pt x="212" y="826"/>
                </a:lnTo>
                <a:lnTo>
                  <a:pt x="201" y="897"/>
                </a:lnTo>
                <a:lnTo>
                  <a:pt x="278" y="944"/>
                </a:lnTo>
                <a:lnTo>
                  <a:pt x="334" y="903"/>
                </a:lnTo>
                <a:lnTo>
                  <a:pt x="431" y="931"/>
                </a:lnTo>
                <a:lnTo>
                  <a:pt x="442" y="988"/>
                </a:lnTo>
                <a:lnTo>
                  <a:pt x="497" y="992"/>
                </a:lnTo>
                <a:lnTo>
                  <a:pt x="523" y="935"/>
                </a:lnTo>
                <a:lnTo>
                  <a:pt x="496" y="853"/>
                </a:lnTo>
                <a:lnTo>
                  <a:pt x="494" y="853"/>
                </a:lnTo>
                <a:lnTo>
                  <a:pt x="493" y="853"/>
                </a:lnTo>
                <a:lnTo>
                  <a:pt x="491" y="853"/>
                </a:lnTo>
                <a:lnTo>
                  <a:pt x="488" y="853"/>
                </a:lnTo>
                <a:lnTo>
                  <a:pt x="484" y="852"/>
                </a:lnTo>
                <a:lnTo>
                  <a:pt x="479" y="852"/>
                </a:lnTo>
                <a:lnTo>
                  <a:pt x="474" y="852"/>
                </a:lnTo>
                <a:lnTo>
                  <a:pt x="469" y="852"/>
                </a:lnTo>
                <a:lnTo>
                  <a:pt x="466" y="851"/>
                </a:lnTo>
                <a:lnTo>
                  <a:pt x="462" y="851"/>
                </a:lnTo>
                <a:lnTo>
                  <a:pt x="459" y="851"/>
                </a:lnTo>
                <a:lnTo>
                  <a:pt x="455" y="850"/>
                </a:lnTo>
                <a:lnTo>
                  <a:pt x="451" y="850"/>
                </a:lnTo>
                <a:lnTo>
                  <a:pt x="448" y="848"/>
                </a:lnTo>
                <a:lnTo>
                  <a:pt x="444" y="848"/>
                </a:lnTo>
                <a:lnTo>
                  <a:pt x="441" y="848"/>
                </a:lnTo>
                <a:lnTo>
                  <a:pt x="436" y="847"/>
                </a:lnTo>
                <a:lnTo>
                  <a:pt x="432" y="846"/>
                </a:lnTo>
                <a:lnTo>
                  <a:pt x="427" y="845"/>
                </a:lnTo>
                <a:lnTo>
                  <a:pt x="424" y="844"/>
                </a:lnTo>
                <a:lnTo>
                  <a:pt x="419" y="842"/>
                </a:lnTo>
                <a:lnTo>
                  <a:pt x="414" y="842"/>
                </a:lnTo>
                <a:lnTo>
                  <a:pt x="409" y="841"/>
                </a:lnTo>
                <a:lnTo>
                  <a:pt x="405" y="840"/>
                </a:lnTo>
                <a:lnTo>
                  <a:pt x="400" y="839"/>
                </a:lnTo>
                <a:lnTo>
                  <a:pt x="395" y="838"/>
                </a:lnTo>
                <a:lnTo>
                  <a:pt x="390" y="836"/>
                </a:lnTo>
                <a:lnTo>
                  <a:pt x="384" y="835"/>
                </a:lnTo>
                <a:lnTo>
                  <a:pt x="379" y="833"/>
                </a:lnTo>
                <a:lnTo>
                  <a:pt x="375" y="832"/>
                </a:lnTo>
                <a:lnTo>
                  <a:pt x="369" y="829"/>
                </a:lnTo>
                <a:lnTo>
                  <a:pt x="365" y="828"/>
                </a:lnTo>
                <a:lnTo>
                  <a:pt x="359" y="826"/>
                </a:lnTo>
                <a:lnTo>
                  <a:pt x="354" y="823"/>
                </a:lnTo>
                <a:lnTo>
                  <a:pt x="348" y="821"/>
                </a:lnTo>
                <a:lnTo>
                  <a:pt x="344" y="820"/>
                </a:lnTo>
                <a:lnTo>
                  <a:pt x="339" y="816"/>
                </a:lnTo>
                <a:lnTo>
                  <a:pt x="334" y="814"/>
                </a:lnTo>
                <a:lnTo>
                  <a:pt x="328" y="813"/>
                </a:lnTo>
                <a:lnTo>
                  <a:pt x="323" y="810"/>
                </a:lnTo>
                <a:lnTo>
                  <a:pt x="317" y="807"/>
                </a:lnTo>
                <a:lnTo>
                  <a:pt x="312" y="803"/>
                </a:lnTo>
                <a:lnTo>
                  <a:pt x="308" y="801"/>
                </a:lnTo>
                <a:lnTo>
                  <a:pt x="302" y="797"/>
                </a:lnTo>
                <a:lnTo>
                  <a:pt x="297" y="793"/>
                </a:lnTo>
                <a:lnTo>
                  <a:pt x="292" y="790"/>
                </a:lnTo>
                <a:lnTo>
                  <a:pt x="286" y="787"/>
                </a:lnTo>
                <a:lnTo>
                  <a:pt x="282" y="784"/>
                </a:lnTo>
                <a:lnTo>
                  <a:pt x="276" y="779"/>
                </a:lnTo>
                <a:lnTo>
                  <a:pt x="272" y="775"/>
                </a:lnTo>
                <a:lnTo>
                  <a:pt x="267" y="772"/>
                </a:lnTo>
                <a:lnTo>
                  <a:pt x="262" y="767"/>
                </a:lnTo>
                <a:lnTo>
                  <a:pt x="257" y="763"/>
                </a:lnTo>
                <a:lnTo>
                  <a:pt x="254" y="759"/>
                </a:lnTo>
                <a:lnTo>
                  <a:pt x="249" y="754"/>
                </a:lnTo>
                <a:lnTo>
                  <a:pt x="245" y="749"/>
                </a:lnTo>
                <a:lnTo>
                  <a:pt x="243" y="748"/>
                </a:lnTo>
                <a:lnTo>
                  <a:pt x="239" y="744"/>
                </a:lnTo>
                <a:lnTo>
                  <a:pt x="237" y="742"/>
                </a:lnTo>
                <a:lnTo>
                  <a:pt x="235" y="740"/>
                </a:lnTo>
                <a:lnTo>
                  <a:pt x="231" y="736"/>
                </a:lnTo>
                <a:lnTo>
                  <a:pt x="229" y="734"/>
                </a:lnTo>
                <a:lnTo>
                  <a:pt x="224" y="729"/>
                </a:lnTo>
                <a:lnTo>
                  <a:pt x="220" y="724"/>
                </a:lnTo>
                <a:lnTo>
                  <a:pt x="215" y="718"/>
                </a:lnTo>
                <a:lnTo>
                  <a:pt x="212" y="713"/>
                </a:lnTo>
                <a:lnTo>
                  <a:pt x="209" y="710"/>
                </a:lnTo>
                <a:lnTo>
                  <a:pt x="207" y="706"/>
                </a:lnTo>
                <a:lnTo>
                  <a:pt x="205" y="704"/>
                </a:lnTo>
                <a:lnTo>
                  <a:pt x="202" y="700"/>
                </a:lnTo>
                <a:lnTo>
                  <a:pt x="200" y="696"/>
                </a:lnTo>
                <a:lnTo>
                  <a:pt x="197" y="693"/>
                </a:lnTo>
                <a:lnTo>
                  <a:pt x="195" y="689"/>
                </a:lnTo>
                <a:lnTo>
                  <a:pt x="193" y="686"/>
                </a:lnTo>
                <a:lnTo>
                  <a:pt x="190" y="681"/>
                </a:lnTo>
                <a:lnTo>
                  <a:pt x="188" y="677"/>
                </a:lnTo>
                <a:lnTo>
                  <a:pt x="185" y="673"/>
                </a:lnTo>
                <a:lnTo>
                  <a:pt x="183" y="668"/>
                </a:lnTo>
                <a:lnTo>
                  <a:pt x="179" y="664"/>
                </a:lnTo>
                <a:lnTo>
                  <a:pt x="178" y="659"/>
                </a:lnTo>
                <a:lnTo>
                  <a:pt x="176" y="653"/>
                </a:lnTo>
                <a:lnTo>
                  <a:pt x="173" y="650"/>
                </a:lnTo>
                <a:lnTo>
                  <a:pt x="171" y="644"/>
                </a:lnTo>
                <a:lnTo>
                  <a:pt x="169" y="639"/>
                </a:lnTo>
                <a:lnTo>
                  <a:pt x="166" y="633"/>
                </a:lnTo>
                <a:lnTo>
                  <a:pt x="165" y="628"/>
                </a:lnTo>
                <a:lnTo>
                  <a:pt x="163" y="622"/>
                </a:lnTo>
                <a:lnTo>
                  <a:pt x="160" y="617"/>
                </a:lnTo>
                <a:lnTo>
                  <a:pt x="158" y="611"/>
                </a:lnTo>
                <a:lnTo>
                  <a:pt x="157" y="606"/>
                </a:lnTo>
                <a:lnTo>
                  <a:pt x="154" y="600"/>
                </a:lnTo>
                <a:lnTo>
                  <a:pt x="153" y="594"/>
                </a:lnTo>
                <a:lnTo>
                  <a:pt x="151" y="588"/>
                </a:lnTo>
                <a:lnTo>
                  <a:pt x="149" y="580"/>
                </a:lnTo>
                <a:lnTo>
                  <a:pt x="147" y="574"/>
                </a:lnTo>
                <a:lnTo>
                  <a:pt x="146" y="567"/>
                </a:lnTo>
                <a:lnTo>
                  <a:pt x="145" y="560"/>
                </a:lnTo>
                <a:lnTo>
                  <a:pt x="144" y="554"/>
                </a:lnTo>
                <a:lnTo>
                  <a:pt x="142" y="547"/>
                </a:lnTo>
                <a:lnTo>
                  <a:pt x="141" y="540"/>
                </a:lnTo>
                <a:lnTo>
                  <a:pt x="140" y="531"/>
                </a:lnTo>
                <a:lnTo>
                  <a:pt x="140" y="525"/>
                </a:lnTo>
                <a:lnTo>
                  <a:pt x="139" y="517"/>
                </a:lnTo>
                <a:lnTo>
                  <a:pt x="138" y="510"/>
                </a:lnTo>
                <a:lnTo>
                  <a:pt x="138" y="501"/>
                </a:lnTo>
                <a:lnTo>
                  <a:pt x="138" y="494"/>
                </a:lnTo>
                <a:lnTo>
                  <a:pt x="138" y="492"/>
                </a:lnTo>
                <a:lnTo>
                  <a:pt x="138" y="489"/>
                </a:lnTo>
                <a:lnTo>
                  <a:pt x="138" y="485"/>
                </a:lnTo>
                <a:lnTo>
                  <a:pt x="138" y="482"/>
                </a:lnTo>
                <a:lnTo>
                  <a:pt x="138" y="476"/>
                </a:lnTo>
                <a:lnTo>
                  <a:pt x="139" y="471"/>
                </a:lnTo>
                <a:lnTo>
                  <a:pt x="139" y="465"/>
                </a:lnTo>
                <a:lnTo>
                  <a:pt x="140" y="460"/>
                </a:lnTo>
                <a:lnTo>
                  <a:pt x="140" y="456"/>
                </a:lnTo>
                <a:lnTo>
                  <a:pt x="141" y="452"/>
                </a:lnTo>
                <a:lnTo>
                  <a:pt x="141" y="449"/>
                </a:lnTo>
                <a:lnTo>
                  <a:pt x="142" y="445"/>
                </a:lnTo>
                <a:lnTo>
                  <a:pt x="142" y="442"/>
                </a:lnTo>
                <a:lnTo>
                  <a:pt x="144" y="437"/>
                </a:lnTo>
                <a:lnTo>
                  <a:pt x="144" y="433"/>
                </a:lnTo>
                <a:lnTo>
                  <a:pt x="145" y="430"/>
                </a:lnTo>
                <a:lnTo>
                  <a:pt x="145" y="425"/>
                </a:lnTo>
                <a:lnTo>
                  <a:pt x="146" y="421"/>
                </a:lnTo>
                <a:lnTo>
                  <a:pt x="147" y="416"/>
                </a:lnTo>
                <a:lnTo>
                  <a:pt x="148" y="413"/>
                </a:lnTo>
                <a:lnTo>
                  <a:pt x="149" y="408"/>
                </a:lnTo>
                <a:lnTo>
                  <a:pt x="151" y="403"/>
                </a:lnTo>
                <a:lnTo>
                  <a:pt x="152" y="398"/>
                </a:lnTo>
                <a:lnTo>
                  <a:pt x="153" y="395"/>
                </a:lnTo>
                <a:lnTo>
                  <a:pt x="154" y="390"/>
                </a:lnTo>
                <a:lnTo>
                  <a:pt x="155" y="385"/>
                </a:lnTo>
                <a:lnTo>
                  <a:pt x="157" y="381"/>
                </a:lnTo>
                <a:lnTo>
                  <a:pt x="158" y="376"/>
                </a:lnTo>
                <a:lnTo>
                  <a:pt x="160" y="371"/>
                </a:lnTo>
                <a:lnTo>
                  <a:pt x="161" y="366"/>
                </a:lnTo>
                <a:lnTo>
                  <a:pt x="164" y="361"/>
                </a:lnTo>
                <a:lnTo>
                  <a:pt x="166" y="357"/>
                </a:lnTo>
                <a:lnTo>
                  <a:pt x="167" y="352"/>
                </a:lnTo>
                <a:lnTo>
                  <a:pt x="170" y="347"/>
                </a:lnTo>
                <a:lnTo>
                  <a:pt x="172" y="341"/>
                </a:lnTo>
                <a:lnTo>
                  <a:pt x="175" y="336"/>
                </a:lnTo>
                <a:lnTo>
                  <a:pt x="177" y="331"/>
                </a:lnTo>
                <a:lnTo>
                  <a:pt x="179" y="327"/>
                </a:lnTo>
                <a:lnTo>
                  <a:pt x="182" y="322"/>
                </a:lnTo>
                <a:lnTo>
                  <a:pt x="185" y="317"/>
                </a:lnTo>
                <a:lnTo>
                  <a:pt x="188" y="312"/>
                </a:lnTo>
                <a:lnTo>
                  <a:pt x="190" y="308"/>
                </a:lnTo>
                <a:lnTo>
                  <a:pt x="193" y="302"/>
                </a:lnTo>
                <a:lnTo>
                  <a:pt x="196" y="298"/>
                </a:lnTo>
                <a:lnTo>
                  <a:pt x="200" y="292"/>
                </a:lnTo>
                <a:lnTo>
                  <a:pt x="202" y="287"/>
                </a:lnTo>
                <a:lnTo>
                  <a:pt x="206" y="284"/>
                </a:lnTo>
                <a:lnTo>
                  <a:pt x="211" y="279"/>
                </a:lnTo>
                <a:lnTo>
                  <a:pt x="214" y="274"/>
                </a:lnTo>
                <a:lnTo>
                  <a:pt x="217" y="269"/>
                </a:lnTo>
                <a:lnTo>
                  <a:pt x="221" y="264"/>
                </a:lnTo>
                <a:lnTo>
                  <a:pt x="226" y="261"/>
                </a:lnTo>
                <a:lnTo>
                  <a:pt x="230" y="256"/>
                </a:lnTo>
                <a:lnTo>
                  <a:pt x="235" y="251"/>
                </a:lnTo>
                <a:lnTo>
                  <a:pt x="238" y="248"/>
                </a:lnTo>
                <a:lnTo>
                  <a:pt x="244" y="244"/>
                </a:lnTo>
                <a:lnTo>
                  <a:pt x="244" y="242"/>
                </a:lnTo>
                <a:lnTo>
                  <a:pt x="248" y="239"/>
                </a:lnTo>
                <a:lnTo>
                  <a:pt x="249" y="237"/>
                </a:lnTo>
                <a:lnTo>
                  <a:pt x="252" y="235"/>
                </a:lnTo>
                <a:lnTo>
                  <a:pt x="255" y="231"/>
                </a:lnTo>
                <a:lnTo>
                  <a:pt x="260" y="227"/>
                </a:lnTo>
                <a:lnTo>
                  <a:pt x="262" y="224"/>
                </a:lnTo>
                <a:lnTo>
                  <a:pt x="268" y="219"/>
                </a:lnTo>
                <a:lnTo>
                  <a:pt x="273" y="215"/>
                </a:lnTo>
                <a:lnTo>
                  <a:pt x="279" y="212"/>
                </a:lnTo>
                <a:lnTo>
                  <a:pt x="281" y="208"/>
                </a:lnTo>
                <a:lnTo>
                  <a:pt x="285" y="206"/>
                </a:lnTo>
                <a:lnTo>
                  <a:pt x="287" y="203"/>
                </a:lnTo>
                <a:lnTo>
                  <a:pt x="292" y="201"/>
                </a:lnTo>
                <a:lnTo>
                  <a:pt x="296" y="199"/>
                </a:lnTo>
                <a:lnTo>
                  <a:pt x="298" y="197"/>
                </a:lnTo>
                <a:lnTo>
                  <a:pt x="303" y="194"/>
                </a:lnTo>
                <a:lnTo>
                  <a:pt x="308" y="193"/>
                </a:lnTo>
                <a:lnTo>
                  <a:pt x="310" y="189"/>
                </a:lnTo>
                <a:lnTo>
                  <a:pt x="315" y="188"/>
                </a:lnTo>
                <a:lnTo>
                  <a:pt x="318" y="184"/>
                </a:lnTo>
                <a:lnTo>
                  <a:pt x="323" y="182"/>
                </a:lnTo>
                <a:lnTo>
                  <a:pt x="328" y="179"/>
                </a:lnTo>
                <a:lnTo>
                  <a:pt x="333" y="177"/>
                </a:lnTo>
                <a:lnTo>
                  <a:pt x="338" y="175"/>
                </a:lnTo>
                <a:lnTo>
                  <a:pt x="342" y="174"/>
                </a:lnTo>
                <a:lnTo>
                  <a:pt x="347" y="170"/>
                </a:lnTo>
                <a:lnTo>
                  <a:pt x="352" y="168"/>
                </a:lnTo>
                <a:lnTo>
                  <a:pt x="358" y="165"/>
                </a:lnTo>
                <a:lnTo>
                  <a:pt x="363" y="164"/>
                </a:lnTo>
                <a:lnTo>
                  <a:pt x="369" y="162"/>
                </a:lnTo>
                <a:lnTo>
                  <a:pt x="375" y="160"/>
                </a:lnTo>
                <a:lnTo>
                  <a:pt x="381" y="158"/>
                </a:lnTo>
                <a:lnTo>
                  <a:pt x="387" y="157"/>
                </a:lnTo>
                <a:lnTo>
                  <a:pt x="393" y="154"/>
                </a:lnTo>
                <a:lnTo>
                  <a:pt x="399" y="152"/>
                </a:lnTo>
                <a:lnTo>
                  <a:pt x="405" y="151"/>
                </a:lnTo>
                <a:lnTo>
                  <a:pt x="412" y="150"/>
                </a:lnTo>
                <a:lnTo>
                  <a:pt x="418" y="147"/>
                </a:lnTo>
                <a:lnTo>
                  <a:pt x="425" y="146"/>
                </a:lnTo>
                <a:lnTo>
                  <a:pt x="431" y="145"/>
                </a:lnTo>
                <a:lnTo>
                  <a:pt x="439" y="144"/>
                </a:lnTo>
                <a:lnTo>
                  <a:pt x="445" y="142"/>
                </a:lnTo>
                <a:lnTo>
                  <a:pt x="453" y="141"/>
                </a:lnTo>
                <a:lnTo>
                  <a:pt x="460" y="140"/>
                </a:lnTo>
                <a:lnTo>
                  <a:pt x="468" y="140"/>
                </a:lnTo>
                <a:lnTo>
                  <a:pt x="475" y="139"/>
                </a:lnTo>
                <a:lnTo>
                  <a:pt x="484" y="139"/>
                </a:lnTo>
                <a:lnTo>
                  <a:pt x="491" y="139"/>
                </a:lnTo>
                <a:lnTo>
                  <a:pt x="500" y="139"/>
                </a:lnTo>
                <a:close/>
              </a:path>
            </a:pathLst>
          </a:custGeom>
          <a:solidFill>
            <a:srgbClr val="EAEAEA"/>
          </a:solidFill>
          <a:ln w="9525">
            <a:noFill/>
            <a:round/>
            <a:headEnd/>
            <a:tailEnd/>
          </a:ln>
        </p:spPr>
        <p:txBody>
          <a:bodyPr/>
          <a:lstStyle/>
          <a:p>
            <a:endParaRPr lang="en-US"/>
          </a:p>
        </p:txBody>
      </p:sp>
      <p:sp>
        <p:nvSpPr>
          <p:cNvPr id="490525" name="Oval 64"/>
          <p:cNvSpPr>
            <a:spLocks noChangeArrowheads="1"/>
          </p:cNvSpPr>
          <p:nvPr/>
        </p:nvSpPr>
        <p:spPr bwMode="gray">
          <a:xfrm>
            <a:off x="2503488" y="4333875"/>
            <a:ext cx="1595437" cy="1571625"/>
          </a:xfrm>
          <a:prstGeom prst="ellipse">
            <a:avLst/>
          </a:prstGeom>
          <a:solidFill>
            <a:srgbClr val="EAEAEA"/>
          </a:solidFill>
          <a:ln w="28575">
            <a:solidFill>
              <a:srgbClr val="DDDDDD"/>
            </a:solidFill>
            <a:round/>
            <a:headEnd/>
            <a:tailEnd/>
          </a:ln>
        </p:spPr>
        <p:txBody>
          <a:bodyPr/>
          <a:lstStyle/>
          <a:p>
            <a:pPr algn="ctr"/>
            <a:endParaRPr lang="en-US" altLang="en-US"/>
          </a:p>
        </p:txBody>
      </p:sp>
      <p:sp>
        <p:nvSpPr>
          <p:cNvPr id="490526" name="Oval 65"/>
          <p:cNvSpPr>
            <a:spLocks noChangeArrowheads="1"/>
          </p:cNvSpPr>
          <p:nvPr/>
        </p:nvSpPr>
        <p:spPr bwMode="gray">
          <a:xfrm flipV="1">
            <a:off x="3190875" y="5011738"/>
            <a:ext cx="222250" cy="219075"/>
          </a:xfrm>
          <a:prstGeom prst="ellipse">
            <a:avLst/>
          </a:prstGeom>
          <a:solidFill>
            <a:srgbClr val="DDDDDD"/>
          </a:solidFill>
          <a:ln w="28575">
            <a:solidFill>
              <a:srgbClr val="DDDDDD"/>
            </a:solidFill>
            <a:round/>
            <a:headEnd/>
            <a:tailEnd/>
          </a:ln>
        </p:spPr>
        <p:txBody>
          <a:bodyPr/>
          <a:lstStyle/>
          <a:p>
            <a:pPr algn="ctr"/>
            <a:endParaRPr lang="en-US" altLang="en-US"/>
          </a:p>
        </p:txBody>
      </p:sp>
      <p:sp>
        <p:nvSpPr>
          <p:cNvPr id="490527" name="Text Box 66"/>
          <p:cNvSpPr txBox="1">
            <a:spLocks noChangeArrowheads="1"/>
          </p:cNvSpPr>
          <p:nvPr/>
        </p:nvSpPr>
        <p:spPr bwMode="gray">
          <a:xfrm>
            <a:off x="2589892" y="4340225"/>
            <a:ext cx="1495425" cy="1527175"/>
          </a:xfrm>
          <a:prstGeom prst="rect">
            <a:avLst/>
          </a:prstGeom>
          <a:noFill/>
          <a:ln w="12700">
            <a:noFill/>
            <a:miter lim="800000"/>
            <a:headEnd/>
            <a:tailEnd/>
          </a:ln>
        </p:spPr>
        <p:txBody>
          <a:bodyPr anchor="ctr"/>
          <a:lstStyle/>
          <a:p>
            <a:pPr algn="ctr" eaLnBrk="0" hangingPunct="0">
              <a:buClr>
                <a:schemeClr val="accent2"/>
              </a:buClr>
              <a:buFont typeface="Symbol" pitchFamily="18" charset="2"/>
              <a:buNone/>
            </a:pPr>
            <a:r>
              <a:rPr lang="en-US" altLang="en-US" sz="1400" b="1" dirty="0" smtClean="0"/>
              <a:t>Mark A. </a:t>
            </a:r>
            <a:r>
              <a:rPr lang="en-US" altLang="en-US" sz="1400" b="1" dirty="0" err="1" smtClean="0"/>
              <a:t>Auslander</a:t>
            </a:r>
            <a:endParaRPr lang="en-US" altLang="en-US" sz="1400" b="1" dirty="0" smtClean="0"/>
          </a:p>
          <a:p>
            <a:pPr algn="ctr" eaLnBrk="0" hangingPunct="0">
              <a:buClr>
                <a:schemeClr val="accent2"/>
              </a:buClr>
              <a:buFont typeface="Symbol" pitchFamily="18" charset="2"/>
              <a:buNone/>
            </a:pPr>
            <a:r>
              <a:rPr lang="en-US" altLang="en-US" sz="1200" b="1" dirty="0" smtClean="0"/>
              <a:t>(1991)</a:t>
            </a:r>
            <a:endParaRPr lang="en-US" altLang="en-US" sz="1200" dirty="0" smtClean="0"/>
          </a:p>
          <a:p>
            <a:pPr marL="114300" lvl="1" indent="-112713" algn="ctr" eaLnBrk="0" hangingPunct="0">
              <a:buClr>
                <a:schemeClr val="tx1"/>
              </a:buClr>
              <a:buFont typeface="Wingdings" pitchFamily="2" charset="2"/>
              <a:buChar char="§"/>
            </a:pPr>
            <a:r>
              <a:rPr lang="en-US" altLang="en-US" sz="1000" dirty="0" smtClean="0"/>
              <a:t>Programming languages</a:t>
            </a:r>
          </a:p>
          <a:p>
            <a:pPr marL="114300" lvl="1" indent="-112713" algn="ctr" eaLnBrk="0" hangingPunct="0">
              <a:buClr>
                <a:schemeClr val="tx1"/>
              </a:buClr>
              <a:buFont typeface="Wingdings" pitchFamily="2" charset="2"/>
              <a:buChar char="§"/>
            </a:pPr>
            <a:r>
              <a:rPr lang="en-US" altLang="en-US" sz="1000" dirty="0" smtClean="0"/>
              <a:t>System design</a:t>
            </a:r>
          </a:p>
          <a:p>
            <a:pPr marL="114300" lvl="1" indent="-112713" algn="ctr" eaLnBrk="0" hangingPunct="0">
              <a:buClr>
                <a:schemeClr val="tx1"/>
              </a:buClr>
              <a:buFont typeface="Wingdings" pitchFamily="2" charset="2"/>
              <a:buChar char="§"/>
            </a:pPr>
            <a:r>
              <a:rPr lang="en-US" altLang="en-US" sz="1000" dirty="0" smtClean="0"/>
              <a:t>RISC architectures</a:t>
            </a:r>
          </a:p>
        </p:txBody>
      </p:sp>
      <p:sp>
        <p:nvSpPr>
          <p:cNvPr id="490528" name="Freeform 68"/>
          <p:cNvSpPr>
            <a:spLocks noChangeAspect="1"/>
          </p:cNvSpPr>
          <p:nvPr/>
        </p:nvSpPr>
        <p:spPr bwMode="gray">
          <a:xfrm>
            <a:off x="5586413" y="4425950"/>
            <a:ext cx="1066800" cy="1944688"/>
          </a:xfrm>
          <a:custGeom>
            <a:avLst/>
            <a:gdLst>
              <a:gd name="T0" fmla="*/ 2147483647 w 528"/>
              <a:gd name="T1" fmla="*/ 2147483647 h 991"/>
              <a:gd name="T2" fmla="*/ 2147483647 w 528"/>
              <a:gd name="T3" fmla="*/ 2147483647 h 991"/>
              <a:gd name="T4" fmla="*/ 2147483647 w 528"/>
              <a:gd name="T5" fmla="*/ 2147483647 h 991"/>
              <a:gd name="T6" fmla="*/ 2147483647 w 528"/>
              <a:gd name="T7" fmla="*/ 2147483647 h 991"/>
              <a:gd name="T8" fmla="*/ 2147483647 w 528"/>
              <a:gd name="T9" fmla="*/ 2147483647 h 991"/>
              <a:gd name="T10" fmla="*/ 2147483647 w 528"/>
              <a:gd name="T11" fmla="*/ 2147483647 h 991"/>
              <a:gd name="T12" fmla="*/ 2147483647 w 528"/>
              <a:gd name="T13" fmla="*/ 2147483647 h 991"/>
              <a:gd name="T14" fmla="*/ 2147483647 w 528"/>
              <a:gd name="T15" fmla="*/ 2147483647 h 991"/>
              <a:gd name="T16" fmla="*/ 2147483647 w 528"/>
              <a:gd name="T17" fmla="*/ 2147483647 h 991"/>
              <a:gd name="T18" fmla="*/ 2147483647 w 528"/>
              <a:gd name="T19" fmla="*/ 2147483647 h 991"/>
              <a:gd name="T20" fmla="*/ 2147483647 w 528"/>
              <a:gd name="T21" fmla="*/ 2147483647 h 991"/>
              <a:gd name="T22" fmla="*/ 2147483647 w 528"/>
              <a:gd name="T23" fmla="*/ 2147483647 h 991"/>
              <a:gd name="T24" fmla="*/ 2147483647 w 528"/>
              <a:gd name="T25" fmla="*/ 2147483647 h 991"/>
              <a:gd name="T26" fmla="*/ 2147483647 w 528"/>
              <a:gd name="T27" fmla="*/ 2147483647 h 991"/>
              <a:gd name="T28" fmla="*/ 2147483647 w 528"/>
              <a:gd name="T29" fmla="*/ 2147483647 h 991"/>
              <a:gd name="T30" fmla="*/ 2147483647 w 528"/>
              <a:gd name="T31" fmla="*/ 2147483647 h 991"/>
              <a:gd name="T32" fmla="*/ 2147483647 w 528"/>
              <a:gd name="T33" fmla="*/ 2147483647 h 991"/>
              <a:gd name="T34" fmla="*/ 2147483647 w 528"/>
              <a:gd name="T35" fmla="*/ 2147483647 h 991"/>
              <a:gd name="T36" fmla="*/ 2147483647 w 528"/>
              <a:gd name="T37" fmla="*/ 2147483647 h 991"/>
              <a:gd name="T38" fmla="*/ 2147483647 w 528"/>
              <a:gd name="T39" fmla="*/ 2147483647 h 991"/>
              <a:gd name="T40" fmla="*/ 2147483647 w 528"/>
              <a:gd name="T41" fmla="*/ 2147483647 h 991"/>
              <a:gd name="T42" fmla="*/ 2147483647 w 528"/>
              <a:gd name="T43" fmla="*/ 2147483647 h 991"/>
              <a:gd name="T44" fmla="*/ 2147483647 w 528"/>
              <a:gd name="T45" fmla="*/ 2147483647 h 991"/>
              <a:gd name="T46" fmla="*/ 2147483647 w 528"/>
              <a:gd name="T47" fmla="*/ 2147483647 h 991"/>
              <a:gd name="T48" fmla="*/ 2147483647 w 528"/>
              <a:gd name="T49" fmla="*/ 2147483647 h 991"/>
              <a:gd name="T50" fmla="*/ 2147483647 w 528"/>
              <a:gd name="T51" fmla="*/ 2147483647 h 991"/>
              <a:gd name="T52" fmla="*/ 2147483647 w 528"/>
              <a:gd name="T53" fmla="*/ 2147483647 h 991"/>
              <a:gd name="T54" fmla="*/ 2147483647 w 528"/>
              <a:gd name="T55" fmla="*/ 2147483647 h 991"/>
              <a:gd name="T56" fmla="*/ 2147483647 w 528"/>
              <a:gd name="T57" fmla="*/ 2147483647 h 991"/>
              <a:gd name="T58" fmla="*/ 2147483647 w 528"/>
              <a:gd name="T59" fmla="*/ 2147483647 h 991"/>
              <a:gd name="T60" fmla="*/ 2147483647 w 528"/>
              <a:gd name="T61" fmla="*/ 2147483647 h 991"/>
              <a:gd name="T62" fmla="*/ 2147483647 w 528"/>
              <a:gd name="T63" fmla="*/ 2147483647 h 991"/>
              <a:gd name="T64" fmla="*/ 2147483647 w 528"/>
              <a:gd name="T65" fmla="*/ 2147483647 h 991"/>
              <a:gd name="T66" fmla="*/ 2147483647 w 528"/>
              <a:gd name="T67" fmla="*/ 2147483647 h 991"/>
              <a:gd name="T68" fmla="*/ 2147483647 w 528"/>
              <a:gd name="T69" fmla="*/ 2147483647 h 991"/>
              <a:gd name="T70" fmla="*/ 2147483647 w 528"/>
              <a:gd name="T71" fmla="*/ 2147483647 h 991"/>
              <a:gd name="T72" fmla="*/ 2147483647 w 528"/>
              <a:gd name="T73" fmla="*/ 2147483647 h 991"/>
              <a:gd name="T74" fmla="*/ 2147483647 w 528"/>
              <a:gd name="T75" fmla="*/ 2147483647 h 991"/>
              <a:gd name="T76" fmla="*/ 2147483647 w 528"/>
              <a:gd name="T77" fmla="*/ 2147483647 h 991"/>
              <a:gd name="T78" fmla="*/ 2147483647 w 528"/>
              <a:gd name="T79" fmla="*/ 2147483647 h 991"/>
              <a:gd name="T80" fmla="*/ 2147483647 w 528"/>
              <a:gd name="T81" fmla="*/ 2147483647 h 991"/>
              <a:gd name="T82" fmla="*/ 2147483647 w 528"/>
              <a:gd name="T83" fmla="*/ 2147483647 h 991"/>
              <a:gd name="T84" fmla="*/ 2147483647 w 528"/>
              <a:gd name="T85" fmla="*/ 2147483647 h 991"/>
              <a:gd name="T86" fmla="*/ 2147483647 w 528"/>
              <a:gd name="T87" fmla="*/ 2147483647 h 991"/>
              <a:gd name="T88" fmla="*/ 2147483647 w 528"/>
              <a:gd name="T89" fmla="*/ 2147483647 h 991"/>
              <a:gd name="T90" fmla="*/ 2147483647 w 528"/>
              <a:gd name="T91" fmla="*/ 2147483647 h 991"/>
              <a:gd name="T92" fmla="*/ 2147483647 w 528"/>
              <a:gd name="T93" fmla="*/ 2147483647 h 991"/>
              <a:gd name="T94" fmla="*/ 2147483647 w 528"/>
              <a:gd name="T95" fmla="*/ 2147483647 h 991"/>
              <a:gd name="T96" fmla="*/ 2147483647 w 528"/>
              <a:gd name="T97" fmla="*/ 2147483647 h 991"/>
              <a:gd name="T98" fmla="*/ 2147483647 w 528"/>
              <a:gd name="T99" fmla="*/ 2147483647 h 991"/>
              <a:gd name="T100" fmla="*/ 2147483647 w 528"/>
              <a:gd name="T101" fmla="*/ 2147483647 h 991"/>
              <a:gd name="T102" fmla="*/ 2147483647 w 528"/>
              <a:gd name="T103" fmla="*/ 2147483647 h 991"/>
              <a:gd name="T104" fmla="*/ 2147483647 w 528"/>
              <a:gd name="T105" fmla="*/ 2147483647 h 991"/>
              <a:gd name="T106" fmla="*/ 2147483647 w 528"/>
              <a:gd name="T107" fmla="*/ 2147483647 h 991"/>
              <a:gd name="T108" fmla="*/ 2147483647 w 528"/>
              <a:gd name="T109" fmla="*/ 2147483647 h 991"/>
              <a:gd name="T110" fmla="*/ 2147483647 w 528"/>
              <a:gd name="T111" fmla="*/ 2147483647 h 9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8"/>
              <a:gd name="T169" fmla="*/ 0 h 991"/>
              <a:gd name="T170" fmla="*/ 528 w 528"/>
              <a:gd name="T171" fmla="*/ 991 h 9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8" h="991">
                <a:moveTo>
                  <a:pt x="32" y="852"/>
                </a:moveTo>
                <a:lnTo>
                  <a:pt x="35" y="991"/>
                </a:lnTo>
                <a:lnTo>
                  <a:pt x="79" y="990"/>
                </a:lnTo>
                <a:lnTo>
                  <a:pt x="97" y="929"/>
                </a:lnTo>
                <a:lnTo>
                  <a:pt x="189" y="902"/>
                </a:lnTo>
                <a:lnTo>
                  <a:pt x="250" y="944"/>
                </a:lnTo>
                <a:lnTo>
                  <a:pt x="318" y="904"/>
                </a:lnTo>
                <a:lnTo>
                  <a:pt x="315" y="833"/>
                </a:lnTo>
                <a:lnTo>
                  <a:pt x="365" y="780"/>
                </a:lnTo>
                <a:lnTo>
                  <a:pt x="434" y="790"/>
                </a:lnTo>
                <a:lnTo>
                  <a:pt x="482" y="715"/>
                </a:lnTo>
                <a:lnTo>
                  <a:pt x="441" y="656"/>
                </a:lnTo>
                <a:lnTo>
                  <a:pt x="468" y="560"/>
                </a:lnTo>
                <a:lnTo>
                  <a:pt x="528" y="551"/>
                </a:lnTo>
                <a:lnTo>
                  <a:pt x="528" y="547"/>
                </a:lnTo>
                <a:lnTo>
                  <a:pt x="528" y="543"/>
                </a:lnTo>
                <a:lnTo>
                  <a:pt x="528" y="541"/>
                </a:lnTo>
                <a:lnTo>
                  <a:pt x="528" y="537"/>
                </a:lnTo>
                <a:lnTo>
                  <a:pt x="528" y="534"/>
                </a:lnTo>
                <a:lnTo>
                  <a:pt x="528" y="530"/>
                </a:lnTo>
                <a:lnTo>
                  <a:pt x="528" y="528"/>
                </a:lnTo>
                <a:lnTo>
                  <a:pt x="528" y="526"/>
                </a:lnTo>
                <a:lnTo>
                  <a:pt x="528" y="522"/>
                </a:lnTo>
                <a:lnTo>
                  <a:pt x="528" y="518"/>
                </a:lnTo>
                <a:lnTo>
                  <a:pt x="528" y="516"/>
                </a:lnTo>
                <a:lnTo>
                  <a:pt x="528" y="512"/>
                </a:lnTo>
                <a:lnTo>
                  <a:pt x="528" y="506"/>
                </a:lnTo>
                <a:lnTo>
                  <a:pt x="528" y="500"/>
                </a:lnTo>
                <a:lnTo>
                  <a:pt x="528" y="497"/>
                </a:lnTo>
                <a:lnTo>
                  <a:pt x="528" y="493"/>
                </a:lnTo>
                <a:lnTo>
                  <a:pt x="528" y="491"/>
                </a:lnTo>
                <a:lnTo>
                  <a:pt x="528" y="488"/>
                </a:lnTo>
                <a:lnTo>
                  <a:pt x="528" y="485"/>
                </a:lnTo>
                <a:lnTo>
                  <a:pt x="528" y="481"/>
                </a:lnTo>
                <a:lnTo>
                  <a:pt x="528" y="479"/>
                </a:lnTo>
                <a:lnTo>
                  <a:pt x="528" y="475"/>
                </a:lnTo>
                <a:lnTo>
                  <a:pt x="528" y="469"/>
                </a:lnTo>
                <a:lnTo>
                  <a:pt x="528" y="463"/>
                </a:lnTo>
                <a:lnTo>
                  <a:pt x="528" y="457"/>
                </a:lnTo>
                <a:lnTo>
                  <a:pt x="528" y="451"/>
                </a:lnTo>
                <a:lnTo>
                  <a:pt x="467" y="433"/>
                </a:lnTo>
                <a:lnTo>
                  <a:pt x="441" y="341"/>
                </a:lnTo>
                <a:lnTo>
                  <a:pt x="483" y="280"/>
                </a:lnTo>
                <a:lnTo>
                  <a:pt x="443" y="212"/>
                </a:lnTo>
                <a:lnTo>
                  <a:pt x="373" y="216"/>
                </a:lnTo>
                <a:lnTo>
                  <a:pt x="320" y="165"/>
                </a:lnTo>
                <a:lnTo>
                  <a:pt x="328" y="96"/>
                </a:lnTo>
                <a:lnTo>
                  <a:pt x="253" y="48"/>
                </a:lnTo>
                <a:lnTo>
                  <a:pt x="195" y="90"/>
                </a:lnTo>
                <a:lnTo>
                  <a:pt x="98" y="62"/>
                </a:lnTo>
                <a:lnTo>
                  <a:pt x="89" y="3"/>
                </a:lnTo>
                <a:lnTo>
                  <a:pt x="31" y="0"/>
                </a:lnTo>
                <a:lnTo>
                  <a:pt x="0" y="64"/>
                </a:lnTo>
                <a:lnTo>
                  <a:pt x="34" y="138"/>
                </a:lnTo>
                <a:lnTo>
                  <a:pt x="35" y="138"/>
                </a:lnTo>
                <a:lnTo>
                  <a:pt x="37" y="138"/>
                </a:lnTo>
                <a:lnTo>
                  <a:pt x="40" y="138"/>
                </a:lnTo>
                <a:lnTo>
                  <a:pt x="43" y="138"/>
                </a:lnTo>
                <a:lnTo>
                  <a:pt x="48" y="138"/>
                </a:lnTo>
                <a:lnTo>
                  <a:pt x="53" y="138"/>
                </a:lnTo>
                <a:lnTo>
                  <a:pt x="59" y="139"/>
                </a:lnTo>
                <a:lnTo>
                  <a:pt x="62" y="139"/>
                </a:lnTo>
                <a:lnTo>
                  <a:pt x="65" y="139"/>
                </a:lnTo>
                <a:lnTo>
                  <a:pt x="68" y="139"/>
                </a:lnTo>
                <a:lnTo>
                  <a:pt x="72" y="140"/>
                </a:lnTo>
                <a:lnTo>
                  <a:pt x="76" y="140"/>
                </a:lnTo>
                <a:lnTo>
                  <a:pt x="79" y="141"/>
                </a:lnTo>
                <a:lnTo>
                  <a:pt x="84" y="141"/>
                </a:lnTo>
                <a:lnTo>
                  <a:pt x="88" y="143"/>
                </a:lnTo>
                <a:lnTo>
                  <a:pt x="91" y="143"/>
                </a:lnTo>
                <a:lnTo>
                  <a:pt x="96" y="144"/>
                </a:lnTo>
                <a:lnTo>
                  <a:pt x="100" y="145"/>
                </a:lnTo>
                <a:lnTo>
                  <a:pt x="106" y="146"/>
                </a:lnTo>
                <a:lnTo>
                  <a:pt x="109" y="147"/>
                </a:lnTo>
                <a:lnTo>
                  <a:pt x="114" y="149"/>
                </a:lnTo>
                <a:lnTo>
                  <a:pt x="119" y="150"/>
                </a:lnTo>
                <a:lnTo>
                  <a:pt x="123" y="151"/>
                </a:lnTo>
                <a:lnTo>
                  <a:pt x="128" y="151"/>
                </a:lnTo>
                <a:lnTo>
                  <a:pt x="133" y="152"/>
                </a:lnTo>
                <a:lnTo>
                  <a:pt x="138" y="155"/>
                </a:lnTo>
                <a:lnTo>
                  <a:pt x="144" y="156"/>
                </a:lnTo>
                <a:lnTo>
                  <a:pt x="149" y="157"/>
                </a:lnTo>
                <a:lnTo>
                  <a:pt x="153" y="159"/>
                </a:lnTo>
                <a:lnTo>
                  <a:pt x="158" y="161"/>
                </a:lnTo>
                <a:lnTo>
                  <a:pt x="164" y="163"/>
                </a:lnTo>
                <a:lnTo>
                  <a:pt x="169" y="164"/>
                </a:lnTo>
                <a:lnTo>
                  <a:pt x="174" y="167"/>
                </a:lnTo>
                <a:lnTo>
                  <a:pt x="180" y="169"/>
                </a:lnTo>
                <a:lnTo>
                  <a:pt x="185" y="171"/>
                </a:lnTo>
                <a:lnTo>
                  <a:pt x="189" y="174"/>
                </a:lnTo>
                <a:lnTo>
                  <a:pt x="195" y="176"/>
                </a:lnTo>
                <a:lnTo>
                  <a:pt x="200" y="178"/>
                </a:lnTo>
                <a:lnTo>
                  <a:pt x="206" y="182"/>
                </a:lnTo>
                <a:lnTo>
                  <a:pt x="211" y="184"/>
                </a:lnTo>
                <a:lnTo>
                  <a:pt x="217" y="188"/>
                </a:lnTo>
                <a:lnTo>
                  <a:pt x="222" y="190"/>
                </a:lnTo>
                <a:lnTo>
                  <a:pt x="226" y="194"/>
                </a:lnTo>
                <a:lnTo>
                  <a:pt x="231" y="198"/>
                </a:lnTo>
                <a:lnTo>
                  <a:pt x="237" y="200"/>
                </a:lnTo>
                <a:lnTo>
                  <a:pt x="242" y="205"/>
                </a:lnTo>
                <a:lnTo>
                  <a:pt x="247" y="208"/>
                </a:lnTo>
                <a:lnTo>
                  <a:pt x="252" y="212"/>
                </a:lnTo>
                <a:lnTo>
                  <a:pt x="256" y="216"/>
                </a:lnTo>
                <a:lnTo>
                  <a:pt x="261" y="220"/>
                </a:lnTo>
                <a:lnTo>
                  <a:pt x="266" y="225"/>
                </a:lnTo>
                <a:lnTo>
                  <a:pt x="271" y="229"/>
                </a:lnTo>
                <a:lnTo>
                  <a:pt x="276" y="234"/>
                </a:lnTo>
                <a:lnTo>
                  <a:pt x="280" y="238"/>
                </a:lnTo>
                <a:lnTo>
                  <a:pt x="285" y="244"/>
                </a:lnTo>
                <a:lnTo>
                  <a:pt x="289" y="248"/>
                </a:lnTo>
                <a:lnTo>
                  <a:pt x="292" y="250"/>
                </a:lnTo>
                <a:lnTo>
                  <a:pt x="297" y="254"/>
                </a:lnTo>
                <a:lnTo>
                  <a:pt x="301" y="259"/>
                </a:lnTo>
                <a:lnTo>
                  <a:pt x="304" y="261"/>
                </a:lnTo>
                <a:lnTo>
                  <a:pt x="308" y="266"/>
                </a:lnTo>
                <a:lnTo>
                  <a:pt x="312" y="269"/>
                </a:lnTo>
                <a:lnTo>
                  <a:pt x="315" y="273"/>
                </a:lnTo>
                <a:lnTo>
                  <a:pt x="318" y="277"/>
                </a:lnTo>
                <a:lnTo>
                  <a:pt x="320" y="281"/>
                </a:lnTo>
                <a:lnTo>
                  <a:pt x="323" y="285"/>
                </a:lnTo>
                <a:lnTo>
                  <a:pt x="327" y="289"/>
                </a:lnTo>
                <a:lnTo>
                  <a:pt x="329" y="293"/>
                </a:lnTo>
                <a:lnTo>
                  <a:pt x="332" y="297"/>
                </a:lnTo>
                <a:lnTo>
                  <a:pt x="335" y="301"/>
                </a:lnTo>
                <a:lnTo>
                  <a:pt x="338" y="305"/>
                </a:lnTo>
                <a:lnTo>
                  <a:pt x="340" y="309"/>
                </a:lnTo>
                <a:lnTo>
                  <a:pt x="343" y="314"/>
                </a:lnTo>
                <a:lnTo>
                  <a:pt x="345" y="317"/>
                </a:lnTo>
                <a:lnTo>
                  <a:pt x="347" y="322"/>
                </a:lnTo>
                <a:lnTo>
                  <a:pt x="349" y="326"/>
                </a:lnTo>
                <a:lnTo>
                  <a:pt x="351" y="330"/>
                </a:lnTo>
                <a:lnTo>
                  <a:pt x="353" y="334"/>
                </a:lnTo>
                <a:lnTo>
                  <a:pt x="356" y="339"/>
                </a:lnTo>
                <a:lnTo>
                  <a:pt x="358" y="344"/>
                </a:lnTo>
                <a:lnTo>
                  <a:pt x="359" y="347"/>
                </a:lnTo>
                <a:lnTo>
                  <a:pt x="362" y="352"/>
                </a:lnTo>
                <a:lnTo>
                  <a:pt x="363" y="357"/>
                </a:lnTo>
                <a:lnTo>
                  <a:pt x="365" y="360"/>
                </a:lnTo>
                <a:lnTo>
                  <a:pt x="367" y="365"/>
                </a:lnTo>
                <a:lnTo>
                  <a:pt x="369" y="370"/>
                </a:lnTo>
                <a:lnTo>
                  <a:pt x="370" y="374"/>
                </a:lnTo>
                <a:lnTo>
                  <a:pt x="371" y="378"/>
                </a:lnTo>
                <a:lnTo>
                  <a:pt x="373" y="382"/>
                </a:lnTo>
                <a:lnTo>
                  <a:pt x="374" y="386"/>
                </a:lnTo>
                <a:lnTo>
                  <a:pt x="375" y="390"/>
                </a:lnTo>
                <a:lnTo>
                  <a:pt x="376" y="395"/>
                </a:lnTo>
                <a:lnTo>
                  <a:pt x="377" y="399"/>
                </a:lnTo>
                <a:lnTo>
                  <a:pt x="379" y="403"/>
                </a:lnTo>
                <a:lnTo>
                  <a:pt x="380" y="408"/>
                </a:lnTo>
                <a:lnTo>
                  <a:pt x="381" y="412"/>
                </a:lnTo>
                <a:lnTo>
                  <a:pt x="382" y="415"/>
                </a:lnTo>
                <a:lnTo>
                  <a:pt x="382" y="420"/>
                </a:lnTo>
                <a:lnTo>
                  <a:pt x="383" y="424"/>
                </a:lnTo>
                <a:lnTo>
                  <a:pt x="385" y="429"/>
                </a:lnTo>
                <a:lnTo>
                  <a:pt x="386" y="432"/>
                </a:lnTo>
                <a:lnTo>
                  <a:pt x="386" y="436"/>
                </a:lnTo>
                <a:lnTo>
                  <a:pt x="387" y="441"/>
                </a:lnTo>
                <a:lnTo>
                  <a:pt x="387" y="444"/>
                </a:lnTo>
                <a:lnTo>
                  <a:pt x="387" y="448"/>
                </a:lnTo>
                <a:lnTo>
                  <a:pt x="388" y="451"/>
                </a:lnTo>
                <a:lnTo>
                  <a:pt x="388" y="456"/>
                </a:lnTo>
                <a:lnTo>
                  <a:pt x="389" y="459"/>
                </a:lnTo>
                <a:lnTo>
                  <a:pt x="389" y="463"/>
                </a:lnTo>
                <a:lnTo>
                  <a:pt x="391" y="467"/>
                </a:lnTo>
                <a:lnTo>
                  <a:pt x="391" y="470"/>
                </a:lnTo>
                <a:lnTo>
                  <a:pt x="391" y="474"/>
                </a:lnTo>
                <a:lnTo>
                  <a:pt x="392" y="478"/>
                </a:lnTo>
                <a:lnTo>
                  <a:pt x="392" y="481"/>
                </a:lnTo>
                <a:lnTo>
                  <a:pt x="392" y="485"/>
                </a:lnTo>
                <a:lnTo>
                  <a:pt x="392" y="488"/>
                </a:lnTo>
                <a:lnTo>
                  <a:pt x="393" y="492"/>
                </a:lnTo>
                <a:lnTo>
                  <a:pt x="393" y="496"/>
                </a:lnTo>
                <a:lnTo>
                  <a:pt x="394" y="499"/>
                </a:lnTo>
                <a:lnTo>
                  <a:pt x="393" y="500"/>
                </a:lnTo>
                <a:lnTo>
                  <a:pt x="393" y="504"/>
                </a:lnTo>
                <a:lnTo>
                  <a:pt x="393" y="508"/>
                </a:lnTo>
                <a:lnTo>
                  <a:pt x="393" y="512"/>
                </a:lnTo>
                <a:lnTo>
                  <a:pt x="392" y="517"/>
                </a:lnTo>
                <a:lnTo>
                  <a:pt x="391" y="523"/>
                </a:lnTo>
                <a:lnTo>
                  <a:pt x="391" y="526"/>
                </a:lnTo>
                <a:lnTo>
                  <a:pt x="391" y="529"/>
                </a:lnTo>
                <a:lnTo>
                  <a:pt x="389" y="532"/>
                </a:lnTo>
                <a:lnTo>
                  <a:pt x="389" y="535"/>
                </a:lnTo>
                <a:lnTo>
                  <a:pt x="388" y="539"/>
                </a:lnTo>
                <a:lnTo>
                  <a:pt x="388" y="542"/>
                </a:lnTo>
                <a:lnTo>
                  <a:pt x="387" y="545"/>
                </a:lnTo>
                <a:lnTo>
                  <a:pt x="387" y="549"/>
                </a:lnTo>
                <a:lnTo>
                  <a:pt x="386" y="553"/>
                </a:lnTo>
                <a:lnTo>
                  <a:pt x="386" y="557"/>
                </a:lnTo>
                <a:lnTo>
                  <a:pt x="385" y="560"/>
                </a:lnTo>
                <a:lnTo>
                  <a:pt x="385" y="565"/>
                </a:lnTo>
                <a:lnTo>
                  <a:pt x="383" y="569"/>
                </a:lnTo>
                <a:lnTo>
                  <a:pt x="382" y="573"/>
                </a:lnTo>
                <a:lnTo>
                  <a:pt x="381" y="577"/>
                </a:lnTo>
                <a:lnTo>
                  <a:pt x="380" y="582"/>
                </a:lnTo>
                <a:lnTo>
                  <a:pt x="379" y="585"/>
                </a:lnTo>
                <a:lnTo>
                  <a:pt x="377" y="590"/>
                </a:lnTo>
                <a:lnTo>
                  <a:pt x="376" y="595"/>
                </a:lnTo>
                <a:lnTo>
                  <a:pt x="375" y="600"/>
                </a:lnTo>
                <a:lnTo>
                  <a:pt x="374" y="603"/>
                </a:lnTo>
                <a:lnTo>
                  <a:pt x="373" y="608"/>
                </a:lnTo>
                <a:lnTo>
                  <a:pt x="370" y="613"/>
                </a:lnTo>
                <a:lnTo>
                  <a:pt x="369" y="618"/>
                </a:lnTo>
                <a:lnTo>
                  <a:pt x="367" y="622"/>
                </a:lnTo>
                <a:lnTo>
                  <a:pt x="365" y="627"/>
                </a:lnTo>
                <a:lnTo>
                  <a:pt x="363" y="631"/>
                </a:lnTo>
                <a:lnTo>
                  <a:pt x="362" y="637"/>
                </a:lnTo>
                <a:lnTo>
                  <a:pt x="359" y="642"/>
                </a:lnTo>
                <a:lnTo>
                  <a:pt x="357" y="645"/>
                </a:lnTo>
                <a:lnTo>
                  <a:pt x="355" y="650"/>
                </a:lnTo>
                <a:lnTo>
                  <a:pt x="353" y="655"/>
                </a:lnTo>
                <a:lnTo>
                  <a:pt x="351" y="660"/>
                </a:lnTo>
                <a:lnTo>
                  <a:pt x="349" y="664"/>
                </a:lnTo>
                <a:lnTo>
                  <a:pt x="346" y="669"/>
                </a:lnTo>
                <a:lnTo>
                  <a:pt x="344" y="675"/>
                </a:lnTo>
                <a:lnTo>
                  <a:pt x="340" y="679"/>
                </a:lnTo>
                <a:lnTo>
                  <a:pt x="338" y="683"/>
                </a:lnTo>
                <a:lnTo>
                  <a:pt x="334" y="688"/>
                </a:lnTo>
                <a:lnTo>
                  <a:pt x="332" y="693"/>
                </a:lnTo>
                <a:lnTo>
                  <a:pt x="328" y="698"/>
                </a:lnTo>
                <a:lnTo>
                  <a:pt x="325" y="703"/>
                </a:lnTo>
                <a:lnTo>
                  <a:pt x="321" y="706"/>
                </a:lnTo>
                <a:lnTo>
                  <a:pt x="319" y="712"/>
                </a:lnTo>
                <a:lnTo>
                  <a:pt x="315" y="716"/>
                </a:lnTo>
                <a:lnTo>
                  <a:pt x="312" y="721"/>
                </a:lnTo>
                <a:lnTo>
                  <a:pt x="307" y="725"/>
                </a:lnTo>
                <a:lnTo>
                  <a:pt x="303" y="729"/>
                </a:lnTo>
                <a:lnTo>
                  <a:pt x="300" y="734"/>
                </a:lnTo>
                <a:lnTo>
                  <a:pt x="295" y="739"/>
                </a:lnTo>
                <a:lnTo>
                  <a:pt x="291" y="742"/>
                </a:lnTo>
                <a:lnTo>
                  <a:pt x="288" y="747"/>
                </a:lnTo>
                <a:lnTo>
                  <a:pt x="285" y="747"/>
                </a:lnTo>
                <a:lnTo>
                  <a:pt x="283" y="751"/>
                </a:lnTo>
                <a:lnTo>
                  <a:pt x="280" y="752"/>
                </a:lnTo>
                <a:lnTo>
                  <a:pt x="278" y="755"/>
                </a:lnTo>
                <a:lnTo>
                  <a:pt x="274" y="759"/>
                </a:lnTo>
                <a:lnTo>
                  <a:pt x="271" y="762"/>
                </a:lnTo>
                <a:lnTo>
                  <a:pt x="266" y="765"/>
                </a:lnTo>
                <a:lnTo>
                  <a:pt x="261" y="770"/>
                </a:lnTo>
                <a:lnTo>
                  <a:pt x="255" y="773"/>
                </a:lnTo>
                <a:lnTo>
                  <a:pt x="250" y="778"/>
                </a:lnTo>
                <a:lnTo>
                  <a:pt x="247" y="780"/>
                </a:lnTo>
                <a:lnTo>
                  <a:pt x="243" y="783"/>
                </a:lnTo>
                <a:lnTo>
                  <a:pt x="241" y="785"/>
                </a:lnTo>
                <a:lnTo>
                  <a:pt x="237" y="788"/>
                </a:lnTo>
                <a:lnTo>
                  <a:pt x="234" y="790"/>
                </a:lnTo>
                <a:lnTo>
                  <a:pt x="230" y="792"/>
                </a:lnTo>
                <a:lnTo>
                  <a:pt x="226" y="795"/>
                </a:lnTo>
                <a:lnTo>
                  <a:pt x="223" y="798"/>
                </a:lnTo>
                <a:lnTo>
                  <a:pt x="218" y="800"/>
                </a:lnTo>
                <a:lnTo>
                  <a:pt x="214" y="802"/>
                </a:lnTo>
                <a:lnTo>
                  <a:pt x="210" y="804"/>
                </a:lnTo>
                <a:lnTo>
                  <a:pt x="206" y="807"/>
                </a:lnTo>
                <a:lnTo>
                  <a:pt x="201" y="809"/>
                </a:lnTo>
                <a:lnTo>
                  <a:pt x="197" y="812"/>
                </a:lnTo>
                <a:lnTo>
                  <a:pt x="192" y="814"/>
                </a:lnTo>
                <a:lnTo>
                  <a:pt x="187" y="816"/>
                </a:lnTo>
                <a:lnTo>
                  <a:pt x="182" y="819"/>
                </a:lnTo>
                <a:lnTo>
                  <a:pt x="176" y="821"/>
                </a:lnTo>
                <a:lnTo>
                  <a:pt x="171" y="823"/>
                </a:lnTo>
                <a:lnTo>
                  <a:pt x="167" y="825"/>
                </a:lnTo>
                <a:lnTo>
                  <a:pt x="161" y="827"/>
                </a:lnTo>
                <a:lnTo>
                  <a:pt x="155" y="829"/>
                </a:lnTo>
                <a:lnTo>
                  <a:pt x="149" y="832"/>
                </a:lnTo>
                <a:lnTo>
                  <a:pt x="144" y="834"/>
                </a:lnTo>
                <a:lnTo>
                  <a:pt x="137" y="835"/>
                </a:lnTo>
                <a:lnTo>
                  <a:pt x="131" y="838"/>
                </a:lnTo>
                <a:lnTo>
                  <a:pt x="125" y="839"/>
                </a:lnTo>
                <a:lnTo>
                  <a:pt x="119" y="840"/>
                </a:lnTo>
                <a:lnTo>
                  <a:pt x="111" y="841"/>
                </a:lnTo>
                <a:lnTo>
                  <a:pt x="104" y="844"/>
                </a:lnTo>
                <a:lnTo>
                  <a:pt x="98" y="845"/>
                </a:lnTo>
                <a:lnTo>
                  <a:pt x="91" y="846"/>
                </a:lnTo>
                <a:lnTo>
                  <a:pt x="84" y="847"/>
                </a:lnTo>
                <a:lnTo>
                  <a:pt x="77" y="849"/>
                </a:lnTo>
                <a:lnTo>
                  <a:pt x="70" y="850"/>
                </a:lnTo>
                <a:lnTo>
                  <a:pt x="62" y="850"/>
                </a:lnTo>
                <a:lnTo>
                  <a:pt x="54" y="851"/>
                </a:lnTo>
                <a:lnTo>
                  <a:pt x="47" y="851"/>
                </a:lnTo>
                <a:lnTo>
                  <a:pt x="40" y="852"/>
                </a:lnTo>
                <a:lnTo>
                  <a:pt x="32" y="852"/>
                </a:lnTo>
                <a:close/>
              </a:path>
            </a:pathLst>
          </a:custGeom>
          <a:solidFill>
            <a:srgbClr val="EAEAEA"/>
          </a:solidFill>
          <a:ln w="9525">
            <a:noFill/>
            <a:round/>
            <a:headEnd/>
            <a:tailEnd/>
          </a:ln>
        </p:spPr>
        <p:txBody>
          <a:bodyPr/>
          <a:lstStyle/>
          <a:p>
            <a:endParaRPr lang="en-US"/>
          </a:p>
        </p:txBody>
      </p:sp>
      <p:sp>
        <p:nvSpPr>
          <p:cNvPr id="490529" name="Freeform 69"/>
          <p:cNvSpPr>
            <a:spLocks noChangeAspect="1"/>
          </p:cNvSpPr>
          <p:nvPr/>
        </p:nvSpPr>
        <p:spPr bwMode="gray">
          <a:xfrm>
            <a:off x="4657725" y="4425950"/>
            <a:ext cx="1052513" cy="1949450"/>
          </a:xfrm>
          <a:custGeom>
            <a:avLst/>
            <a:gdLst>
              <a:gd name="T0" fmla="*/ 2147483647 w 523"/>
              <a:gd name="T1" fmla="*/ 2147483647 h 992"/>
              <a:gd name="T2" fmla="*/ 2147483647 w 523"/>
              <a:gd name="T3" fmla="*/ 2147483647 h 992"/>
              <a:gd name="T4" fmla="*/ 2147483647 w 523"/>
              <a:gd name="T5" fmla="*/ 2147483647 h 992"/>
              <a:gd name="T6" fmla="*/ 0 w 523"/>
              <a:gd name="T7" fmla="*/ 2147483647 h 992"/>
              <a:gd name="T8" fmla="*/ 0 w 523"/>
              <a:gd name="T9" fmla="*/ 2147483647 h 992"/>
              <a:gd name="T10" fmla="*/ 0 w 523"/>
              <a:gd name="T11" fmla="*/ 2147483647 h 992"/>
              <a:gd name="T12" fmla="*/ 0 w 523"/>
              <a:gd name="T13" fmla="*/ 2147483647 h 992"/>
              <a:gd name="T14" fmla="*/ 2147483647 w 523"/>
              <a:gd name="T15" fmla="*/ 2147483647 h 992"/>
              <a:gd name="T16" fmla="*/ 2147483647 w 523"/>
              <a:gd name="T17" fmla="*/ 2147483647 h 992"/>
              <a:gd name="T18" fmla="*/ 2147483647 w 523"/>
              <a:gd name="T19" fmla="*/ 2147483647 h 992"/>
              <a:gd name="T20" fmla="*/ 2147483647 w 523"/>
              <a:gd name="T21" fmla="*/ 2147483647 h 992"/>
              <a:gd name="T22" fmla="*/ 2147483647 w 523"/>
              <a:gd name="T23" fmla="*/ 2147483647 h 992"/>
              <a:gd name="T24" fmla="*/ 2147483647 w 523"/>
              <a:gd name="T25" fmla="*/ 2147483647 h 992"/>
              <a:gd name="T26" fmla="*/ 2147483647 w 523"/>
              <a:gd name="T27" fmla="*/ 2147483647 h 992"/>
              <a:gd name="T28" fmla="*/ 2147483647 w 523"/>
              <a:gd name="T29" fmla="*/ 2147483647 h 992"/>
              <a:gd name="T30" fmla="*/ 2147483647 w 523"/>
              <a:gd name="T31" fmla="*/ 2147483647 h 992"/>
              <a:gd name="T32" fmla="*/ 2147483647 w 523"/>
              <a:gd name="T33" fmla="*/ 2147483647 h 992"/>
              <a:gd name="T34" fmla="*/ 2147483647 w 523"/>
              <a:gd name="T35" fmla="*/ 2147483647 h 992"/>
              <a:gd name="T36" fmla="*/ 2147483647 w 523"/>
              <a:gd name="T37" fmla="*/ 2147483647 h 992"/>
              <a:gd name="T38" fmla="*/ 2147483647 w 523"/>
              <a:gd name="T39" fmla="*/ 2147483647 h 992"/>
              <a:gd name="T40" fmla="*/ 2147483647 w 523"/>
              <a:gd name="T41" fmla="*/ 2147483647 h 992"/>
              <a:gd name="T42" fmla="*/ 2147483647 w 523"/>
              <a:gd name="T43" fmla="*/ 2147483647 h 992"/>
              <a:gd name="T44" fmla="*/ 2147483647 w 523"/>
              <a:gd name="T45" fmla="*/ 2147483647 h 992"/>
              <a:gd name="T46" fmla="*/ 2147483647 w 523"/>
              <a:gd name="T47" fmla="*/ 2147483647 h 992"/>
              <a:gd name="T48" fmla="*/ 2147483647 w 523"/>
              <a:gd name="T49" fmla="*/ 2147483647 h 992"/>
              <a:gd name="T50" fmla="*/ 2147483647 w 523"/>
              <a:gd name="T51" fmla="*/ 2147483647 h 992"/>
              <a:gd name="T52" fmla="*/ 2147483647 w 523"/>
              <a:gd name="T53" fmla="*/ 2147483647 h 992"/>
              <a:gd name="T54" fmla="*/ 2147483647 w 523"/>
              <a:gd name="T55" fmla="*/ 2147483647 h 992"/>
              <a:gd name="T56" fmla="*/ 2147483647 w 523"/>
              <a:gd name="T57" fmla="*/ 2147483647 h 992"/>
              <a:gd name="T58" fmla="*/ 2147483647 w 523"/>
              <a:gd name="T59" fmla="*/ 2147483647 h 992"/>
              <a:gd name="T60" fmla="*/ 2147483647 w 523"/>
              <a:gd name="T61" fmla="*/ 2147483647 h 992"/>
              <a:gd name="T62" fmla="*/ 2147483647 w 523"/>
              <a:gd name="T63" fmla="*/ 2147483647 h 992"/>
              <a:gd name="T64" fmla="*/ 2147483647 w 523"/>
              <a:gd name="T65" fmla="*/ 2147483647 h 992"/>
              <a:gd name="T66" fmla="*/ 2147483647 w 523"/>
              <a:gd name="T67" fmla="*/ 2147483647 h 992"/>
              <a:gd name="T68" fmla="*/ 2147483647 w 523"/>
              <a:gd name="T69" fmla="*/ 2147483647 h 992"/>
              <a:gd name="T70" fmla="*/ 2147483647 w 523"/>
              <a:gd name="T71" fmla="*/ 2147483647 h 992"/>
              <a:gd name="T72" fmla="*/ 2147483647 w 523"/>
              <a:gd name="T73" fmla="*/ 2147483647 h 992"/>
              <a:gd name="T74" fmla="*/ 2147483647 w 523"/>
              <a:gd name="T75" fmla="*/ 2147483647 h 992"/>
              <a:gd name="T76" fmla="*/ 2147483647 w 523"/>
              <a:gd name="T77" fmla="*/ 2147483647 h 992"/>
              <a:gd name="T78" fmla="*/ 2147483647 w 523"/>
              <a:gd name="T79" fmla="*/ 2147483647 h 992"/>
              <a:gd name="T80" fmla="*/ 2147483647 w 523"/>
              <a:gd name="T81" fmla="*/ 2147483647 h 992"/>
              <a:gd name="T82" fmla="*/ 2147483647 w 523"/>
              <a:gd name="T83" fmla="*/ 2147483647 h 992"/>
              <a:gd name="T84" fmla="*/ 2147483647 w 523"/>
              <a:gd name="T85" fmla="*/ 2147483647 h 992"/>
              <a:gd name="T86" fmla="*/ 2147483647 w 523"/>
              <a:gd name="T87" fmla="*/ 2147483647 h 992"/>
              <a:gd name="T88" fmla="*/ 2147483647 w 523"/>
              <a:gd name="T89" fmla="*/ 2147483647 h 992"/>
              <a:gd name="T90" fmla="*/ 2147483647 w 523"/>
              <a:gd name="T91" fmla="*/ 2147483647 h 992"/>
              <a:gd name="T92" fmla="*/ 2147483647 w 523"/>
              <a:gd name="T93" fmla="*/ 2147483647 h 992"/>
              <a:gd name="T94" fmla="*/ 2147483647 w 523"/>
              <a:gd name="T95" fmla="*/ 2147483647 h 992"/>
              <a:gd name="T96" fmla="*/ 2147483647 w 523"/>
              <a:gd name="T97" fmla="*/ 2147483647 h 992"/>
              <a:gd name="T98" fmla="*/ 2147483647 w 523"/>
              <a:gd name="T99" fmla="*/ 2147483647 h 992"/>
              <a:gd name="T100" fmla="*/ 2147483647 w 523"/>
              <a:gd name="T101" fmla="*/ 2147483647 h 992"/>
              <a:gd name="T102" fmla="*/ 2147483647 w 523"/>
              <a:gd name="T103" fmla="*/ 2147483647 h 992"/>
              <a:gd name="T104" fmla="*/ 2147483647 w 523"/>
              <a:gd name="T105" fmla="*/ 2147483647 h 9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3"/>
              <a:gd name="T160" fmla="*/ 0 h 992"/>
              <a:gd name="T161" fmla="*/ 523 w 523"/>
              <a:gd name="T162" fmla="*/ 992 h 9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3" h="992">
                <a:moveTo>
                  <a:pt x="500" y="139"/>
                </a:moveTo>
                <a:lnTo>
                  <a:pt x="497" y="0"/>
                </a:lnTo>
                <a:lnTo>
                  <a:pt x="453" y="1"/>
                </a:lnTo>
                <a:lnTo>
                  <a:pt x="435" y="63"/>
                </a:lnTo>
                <a:lnTo>
                  <a:pt x="341" y="89"/>
                </a:lnTo>
                <a:lnTo>
                  <a:pt x="281" y="48"/>
                </a:lnTo>
                <a:lnTo>
                  <a:pt x="213" y="86"/>
                </a:lnTo>
                <a:lnTo>
                  <a:pt x="217" y="158"/>
                </a:lnTo>
                <a:lnTo>
                  <a:pt x="166" y="212"/>
                </a:lnTo>
                <a:lnTo>
                  <a:pt x="96" y="201"/>
                </a:lnTo>
                <a:lnTo>
                  <a:pt x="49" y="276"/>
                </a:lnTo>
                <a:lnTo>
                  <a:pt x="91" y="335"/>
                </a:lnTo>
                <a:lnTo>
                  <a:pt x="63" y="424"/>
                </a:lnTo>
                <a:lnTo>
                  <a:pt x="2" y="440"/>
                </a:lnTo>
                <a:lnTo>
                  <a:pt x="1" y="445"/>
                </a:lnTo>
                <a:lnTo>
                  <a:pt x="1" y="450"/>
                </a:lnTo>
                <a:lnTo>
                  <a:pt x="0" y="456"/>
                </a:lnTo>
                <a:lnTo>
                  <a:pt x="0" y="462"/>
                </a:lnTo>
                <a:lnTo>
                  <a:pt x="0" y="468"/>
                </a:lnTo>
                <a:lnTo>
                  <a:pt x="0" y="474"/>
                </a:lnTo>
                <a:lnTo>
                  <a:pt x="0" y="477"/>
                </a:lnTo>
                <a:lnTo>
                  <a:pt x="0" y="481"/>
                </a:lnTo>
                <a:lnTo>
                  <a:pt x="0" y="483"/>
                </a:lnTo>
                <a:lnTo>
                  <a:pt x="0" y="487"/>
                </a:lnTo>
                <a:lnTo>
                  <a:pt x="0" y="491"/>
                </a:lnTo>
                <a:lnTo>
                  <a:pt x="0" y="494"/>
                </a:lnTo>
                <a:lnTo>
                  <a:pt x="0" y="497"/>
                </a:lnTo>
                <a:lnTo>
                  <a:pt x="0" y="500"/>
                </a:lnTo>
                <a:lnTo>
                  <a:pt x="0" y="504"/>
                </a:lnTo>
                <a:lnTo>
                  <a:pt x="0" y="507"/>
                </a:lnTo>
                <a:lnTo>
                  <a:pt x="0" y="511"/>
                </a:lnTo>
                <a:lnTo>
                  <a:pt x="0" y="515"/>
                </a:lnTo>
                <a:lnTo>
                  <a:pt x="0" y="518"/>
                </a:lnTo>
                <a:lnTo>
                  <a:pt x="0" y="521"/>
                </a:lnTo>
                <a:lnTo>
                  <a:pt x="0" y="524"/>
                </a:lnTo>
                <a:lnTo>
                  <a:pt x="1" y="528"/>
                </a:lnTo>
                <a:lnTo>
                  <a:pt x="1" y="531"/>
                </a:lnTo>
                <a:lnTo>
                  <a:pt x="1" y="535"/>
                </a:lnTo>
                <a:lnTo>
                  <a:pt x="2" y="538"/>
                </a:lnTo>
                <a:lnTo>
                  <a:pt x="2" y="542"/>
                </a:lnTo>
                <a:lnTo>
                  <a:pt x="63" y="559"/>
                </a:lnTo>
                <a:lnTo>
                  <a:pt x="88" y="652"/>
                </a:lnTo>
                <a:lnTo>
                  <a:pt x="48" y="711"/>
                </a:lnTo>
                <a:lnTo>
                  <a:pt x="86" y="780"/>
                </a:lnTo>
                <a:lnTo>
                  <a:pt x="158" y="777"/>
                </a:lnTo>
                <a:lnTo>
                  <a:pt x="212" y="826"/>
                </a:lnTo>
                <a:lnTo>
                  <a:pt x="201" y="897"/>
                </a:lnTo>
                <a:lnTo>
                  <a:pt x="278" y="944"/>
                </a:lnTo>
                <a:lnTo>
                  <a:pt x="334" y="903"/>
                </a:lnTo>
                <a:lnTo>
                  <a:pt x="431" y="931"/>
                </a:lnTo>
                <a:lnTo>
                  <a:pt x="442" y="988"/>
                </a:lnTo>
                <a:lnTo>
                  <a:pt x="497" y="992"/>
                </a:lnTo>
                <a:lnTo>
                  <a:pt x="523" y="935"/>
                </a:lnTo>
                <a:lnTo>
                  <a:pt x="496" y="853"/>
                </a:lnTo>
                <a:lnTo>
                  <a:pt x="494" y="853"/>
                </a:lnTo>
                <a:lnTo>
                  <a:pt x="493" y="853"/>
                </a:lnTo>
                <a:lnTo>
                  <a:pt x="491" y="853"/>
                </a:lnTo>
                <a:lnTo>
                  <a:pt x="488" y="853"/>
                </a:lnTo>
                <a:lnTo>
                  <a:pt x="484" y="852"/>
                </a:lnTo>
                <a:lnTo>
                  <a:pt x="479" y="852"/>
                </a:lnTo>
                <a:lnTo>
                  <a:pt x="474" y="852"/>
                </a:lnTo>
                <a:lnTo>
                  <a:pt x="469" y="852"/>
                </a:lnTo>
                <a:lnTo>
                  <a:pt x="466" y="851"/>
                </a:lnTo>
                <a:lnTo>
                  <a:pt x="462" y="851"/>
                </a:lnTo>
                <a:lnTo>
                  <a:pt x="459" y="851"/>
                </a:lnTo>
                <a:lnTo>
                  <a:pt x="455" y="850"/>
                </a:lnTo>
                <a:lnTo>
                  <a:pt x="451" y="850"/>
                </a:lnTo>
                <a:lnTo>
                  <a:pt x="448" y="848"/>
                </a:lnTo>
                <a:lnTo>
                  <a:pt x="444" y="848"/>
                </a:lnTo>
                <a:lnTo>
                  <a:pt x="441" y="848"/>
                </a:lnTo>
                <a:lnTo>
                  <a:pt x="436" y="847"/>
                </a:lnTo>
                <a:lnTo>
                  <a:pt x="432" y="846"/>
                </a:lnTo>
                <a:lnTo>
                  <a:pt x="427" y="845"/>
                </a:lnTo>
                <a:lnTo>
                  <a:pt x="424" y="844"/>
                </a:lnTo>
                <a:lnTo>
                  <a:pt x="419" y="842"/>
                </a:lnTo>
                <a:lnTo>
                  <a:pt x="414" y="842"/>
                </a:lnTo>
                <a:lnTo>
                  <a:pt x="409" y="841"/>
                </a:lnTo>
                <a:lnTo>
                  <a:pt x="405" y="840"/>
                </a:lnTo>
                <a:lnTo>
                  <a:pt x="400" y="839"/>
                </a:lnTo>
                <a:lnTo>
                  <a:pt x="395" y="838"/>
                </a:lnTo>
                <a:lnTo>
                  <a:pt x="390" y="836"/>
                </a:lnTo>
                <a:lnTo>
                  <a:pt x="384" y="835"/>
                </a:lnTo>
                <a:lnTo>
                  <a:pt x="379" y="833"/>
                </a:lnTo>
                <a:lnTo>
                  <a:pt x="375" y="832"/>
                </a:lnTo>
                <a:lnTo>
                  <a:pt x="369" y="829"/>
                </a:lnTo>
                <a:lnTo>
                  <a:pt x="365" y="828"/>
                </a:lnTo>
                <a:lnTo>
                  <a:pt x="359" y="826"/>
                </a:lnTo>
                <a:lnTo>
                  <a:pt x="354" y="823"/>
                </a:lnTo>
                <a:lnTo>
                  <a:pt x="348" y="821"/>
                </a:lnTo>
                <a:lnTo>
                  <a:pt x="344" y="820"/>
                </a:lnTo>
                <a:lnTo>
                  <a:pt x="339" y="816"/>
                </a:lnTo>
                <a:lnTo>
                  <a:pt x="334" y="814"/>
                </a:lnTo>
                <a:lnTo>
                  <a:pt x="328" y="813"/>
                </a:lnTo>
                <a:lnTo>
                  <a:pt x="323" y="810"/>
                </a:lnTo>
                <a:lnTo>
                  <a:pt x="317" y="807"/>
                </a:lnTo>
                <a:lnTo>
                  <a:pt x="312" y="803"/>
                </a:lnTo>
                <a:lnTo>
                  <a:pt x="308" y="801"/>
                </a:lnTo>
                <a:lnTo>
                  <a:pt x="302" y="797"/>
                </a:lnTo>
                <a:lnTo>
                  <a:pt x="297" y="793"/>
                </a:lnTo>
                <a:lnTo>
                  <a:pt x="292" y="790"/>
                </a:lnTo>
                <a:lnTo>
                  <a:pt x="286" y="787"/>
                </a:lnTo>
                <a:lnTo>
                  <a:pt x="282" y="784"/>
                </a:lnTo>
                <a:lnTo>
                  <a:pt x="276" y="779"/>
                </a:lnTo>
                <a:lnTo>
                  <a:pt x="272" y="775"/>
                </a:lnTo>
                <a:lnTo>
                  <a:pt x="267" y="772"/>
                </a:lnTo>
                <a:lnTo>
                  <a:pt x="262" y="767"/>
                </a:lnTo>
                <a:lnTo>
                  <a:pt x="257" y="763"/>
                </a:lnTo>
                <a:lnTo>
                  <a:pt x="254" y="759"/>
                </a:lnTo>
                <a:lnTo>
                  <a:pt x="249" y="754"/>
                </a:lnTo>
                <a:lnTo>
                  <a:pt x="245" y="749"/>
                </a:lnTo>
                <a:lnTo>
                  <a:pt x="243" y="748"/>
                </a:lnTo>
                <a:lnTo>
                  <a:pt x="239" y="744"/>
                </a:lnTo>
                <a:lnTo>
                  <a:pt x="237" y="742"/>
                </a:lnTo>
                <a:lnTo>
                  <a:pt x="235" y="740"/>
                </a:lnTo>
                <a:lnTo>
                  <a:pt x="231" y="736"/>
                </a:lnTo>
                <a:lnTo>
                  <a:pt x="229" y="734"/>
                </a:lnTo>
                <a:lnTo>
                  <a:pt x="224" y="729"/>
                </a:lnTo>
                <a:lnTo>
                  <a:pt x="220" y="724"/>
                </a:lnTo>
                <a:lnTo>
                  <a:pt x="215" y="718"/>
                </a:lnTo>
                <a:lnTo>
                  <a:pt x="212" y="713"/>
                </a:lnTo>
                <a:lnTo>
                  <a:pt x="209" y="710"/>
                </a:lnTo>
                <a:lnTo>
                  <a:pt x="207" y="706"/>
                </a:lnTo>
                <a:lnTo>
                  <a:pt x="205" y="704"/>
                </a:lnTo>
                <a:lnTo>
                  <a:pt x="202" y="700"/>
                </a:lnTo>
                <a:lnTo>
                  <a:pt x="200" y="696"/>
                </a:lnTo>
                <a:lnTo>
                  <a:pt x="197" y="693"/>
                </a:lnTo>
                <a:lnTo>
                  <a:pt x="195" y="689"/>
                </a:lnTo>
                <a:lnTo>
                  <a:pt x="193" y="686"/>
                </a:lnTo>
                <a:lnTo>
                  <a:pt x="190" y="681"/>
                </a:lnTo>
                <a:lnTo>
                  <a:pt x="188" y="677"/>
                </a:lnTo>
                <a:lnTo>
                  <a:pt x="185" y="673"/>
                </a:lnTo>
                <a:lnTo>
                  <a:pt x="183" y="668"/>
                </a:lnTo>
                <a:lnTo>
                  <a:pt x="179" y="664"/>
                </a:lnTo>
                <a:lnTo>
                  <a:pt x="178" y="659"/>
                </a:lnTo>
                <a:lnTo>
                  <a:pt x="176" y="653"/>
                </a:lnTo>
                <a:lnTo>
                  <a:pt x="173" y="650"/>
                </a:lnTo>
                <a:lnTo>
                  <a:pt x="171" y="644"/>
                </a:lnTo>
                <a:lnTo>
                  <a:pt x="169" y="639"/>
                </a:lnTo>
                <a:lnTo>
                  <a:pt x="166" y="633"/>
                </a:lnTo>
                <a:lnTo>
                  <a:pt x="165" y="628"/>
                </a:lnTo>
                <a:lnTo>
                  <a:pt x="163" y="622"/>
                </a:lnTo>
                <a:lnTo>
                  <a:pt x="160" y="617"/>
                </a:lnTo>
                <a:lnTo>
                  <a:pt x="158" y="611"/>
                </a:lnTo>
                <a:lnTo>
                  <a:pt x="157" y="606"/>
                </a:lnTo>
                <a:lnTo>
                  <a:pt x="154" y="600"/>
                </a:lnTo>
                <a:lnTo>
                  <a:pt x="153" y="594"/>
                </a:lnTo>
                <a:lnTo>
                  <a:pt x="151" y="588"/>
                </a:lnTo>
                <a:lnTo>
                  <a:pt x="149" y="580"/>
                </a:lnTo>
                <a:lnTo>
                  <a:pt x="147" y="574"/>
                </a:lnTo>
                <a:lnTo>
                  <a:pt x="146" y="567"/>
                </a:lnTo>
                <a:lnTo>
                  <a:pt x="145" y="560"/>
                </a:lnTo>
                <a:lnTo>
                  <a:pt x="144" y="554"/>
                </a:lnTo>
                <a:lnTo>
                  <a:pt x="142" y="547"/>
                </a:lnTo>
                <a:lnTo>
                  <a:pt x="141" y="540"/>
                </a:lnTo>
                <a:lnTo>
                  <a:pt x="140" y="531"/>
                </a:lnTo>
                <a:lnTo>
                  <a:pt x="140" y="525"/>
                </a:lnTo>
                <a:lnTo>
                  <a:pt x="139" y="517"/>
                </a:lnTo>
                <a:lnTo>
                  <a:pt x="138" y="510"/>
                </a:lnTo>
                <a:lnTo>
                  <a:pt x="138" y="501"/>
                </a:lnTo>
                <a:lnTo>
                  <a:pt x="138" y="494"/>
                </a:lnTo>
                <a:lnTo>
                  <a:pt x="138" y="492"/>
                </a:lnTo>
                <a:lnTo>
                  <a:pt x="138" y="489"/>
                </a:lnTo>
                <a:lnTo>
                  <a:pt x="138" y="485"/>
                </a:lnTo>
                <a:lnTo>
                  <a:pt x="138" y="482"/>
                </a:lnTo>
                <a:lnTo>
                  <a:pt x="138" y="476"/>
                </a:lnTo>
                <a:lnTo>
                  <a:pt x="139" y="471"/>
                </a:lnTo>
                <a:lnTo>
                  <a:pt x="139" y="465"/>
                </a:lnTo>
                <a:lnTo>
                  <a:pt x="140" y="460"/>
                </a:lnTo>
                <a:lnTo>
                  <a:pt x="140" y="456"/>
                </a:lnTo>
                <a:lnTo>
                  <a:pt x="141" y="452"/>
                </a:lnTo>
                <a:lnTo>
                  <a:pt x="141" y="449"/>
                </a:lnTo>
                <a:lnTo>
                  <a:pt x="142" y="445"/>
                </a:lnTo>
                <a:lnTo>
                  <a:pt x="142" y="442"/>
                </a:lnTo>
                <a:lnTo>
                  <a:pt x="144" y="437"/>
                </a:lnTo>
                <a:lnTo>
                  <a:pt x="144" y="433"/>
                </a:lnTo>
                <a:lnTo>
                  <a:pt x="145" y="430"/>
                </a:lnTo>
                <a:lnTo>
                  <a:pt x="145" y="425"/>
                </a:lnTo>
                <a:lnTo>
                  <a:pt x="146" y="421"/>
                </a:lnTo>
                <a:lnTo>
                  <a:pt x="147" y="416"/>
                </a:lnTo>
                <a:lnTo>
                  <a:pt x="148" y="413"/>
                </a:lnTo>
                <a:lnTo>
                  <a:pt x="149" y="408"/>
                </a:lnTo>
                <a:lnTo>
                  <a:pt x="151" y="403"/>
                </a:lnTo>
                <a:lnTo>
                  <a:pt x="152" y="398"/>
                </a:lnTo>
                <a:lnTo>
                  <a:pt x="153" y="395"/>
                </a:lnTo>
                <a:lnTo>
                  <a:pt x="154" y="390"/>
                </a:lnTo>
                <a:lnTo>
                  <a:pt x="155" y="385"/>
                </a:lnTo>
                <a:lnTo>
                  <a:pt x="157" y="381"/>
                </a:lnTo>
                <a:lnTo>
                  <a:pt x="158" y="376"/>
                </a:lnTo>
                <a:lnTo>
                  <a:pt x="160" y="371"/>
                </a:lnTo>
                <a:lnTo>
                  <a:pt x="161" y="366"/>
                </a:lnTo>
                <a:lnTo>
                  <a:pt x="164" y="361"/>
                </a:lnTo>
                <a:lnTo>
                  <a:pt x="166" y="357"/>
                </a:lnTo>
                <a:lnTo>
                  <a:pt x="167" y="352"/>
                </a:lnTo>
                <a:lnTo>
                  <a:pt x="170" y="347"/>
                </a:lnTo>
                <a:lnTo>
                  <a:pt x="172" y="341"/>
                </a:lnTo>
                <a:lnTo>
                  <a:pt x="175" y="336"/>
                </a:lnTo>
                <a:lnTo>
                  <a:pt x="177" y="331"/>
                </a:lnTo>
                <a:lnTo>
                  <a:pt x="179" y="327"/>
                </a:lnTo>
                <a:lnTo>
                  <a:pt x="182" y="322"/>
                </a:lnTo>
                <a:lnTo>
                  <a:pt x="185" y="317"/>
                </a:lnTo>
                <a:lnTo>
                  <a:pt x="188" y="312"/>
                </a:lnTo>
                <a:lnTo>
                  <a:pt x="190" y="308"/>
                </a:lnTo>
                <a:lnTo>
                  <a:pt x="193" y="302"/>
                </a:lnTo>
                <a:lnTo>
                  <a:pt x="196" y="298"/>
                </a:lnTo>
                <a:lnTo>
                  <a:pt x="200" y="292"/>
                </a:lnTo>
                <a:lnTo>
                  <a:pt x="202" y="287"/>
                </a:lnTo>
                <a:lnTo>
                  <a:pt x="206" y="284"/>
                </a:lnTo>
                <a:lnTo>
                  <a:pt x="211" y="279"/>
                </a:lnTo>
                <a:lnTo>
                  <a:pt x="214" y="274"/>
                </a:lnTo>
                <a:lnTo>
                  <a:pt x="217" y="269"/>
                </a:lnTo>
                <a:lnTo>
                  <a:pt x="221" y="264"/>
                </a:lnTo>
                <a:lnTo>
                  <a:pt x="226" y="261"/>
                </a:lnTo>
                <a:lnTo>
                  <a:pt x="230" y="256"/>
                </a:lnTo>
                <a:lnTo>
                  <a:pt x="235" y="251"/>
                </a:lnTo>
                <a:lnTo>
                  <a:pt x="238" y="248"/>
                </a:lnTo>
                <a:lnTo>
                  <a:pt x="244" y="244"/>
                </a:lnTo>
                <a:lnTo>
                  <a:pt x="244" y="242"/>
                </a:lnTo>
                <a:lnTo>
                  <a:pt x="248" y="239"/>
                </a:lnTo>
                <a:lnTo>
                  <a:pt x="249" y="237"/>
                </a:lnTo>
                <a:lnTo>
                  <a:pt x="252" y="235"/>
                </a:lnTo>
                <a:lnTo>
                  <a:pt x="255" y="231"/>
                </a:lnTo>
                <a:lnTo>
                  <a:pt x="260" y="227"/>
                </a:lnTo>
                <a:lnTo>
                  <a:pt x="262" y="224"/>
                </a:lnTo>
                <a:lnTo>
                  <a:pt x="268" y="219"/>
                </a:lnTo>
                <a:lnTo>
                  <a:pt x="273" y="215"/>
                </a:lnTo>
                <a:lnTo>
                  <a:pt x="279" y="212"/>
                </a:lnTo>
                <a:lnTo>
                  <a:pt x="281" y="208"/>
                </a:lnTo>
                <a:lnTo>
                  <a:pt x="285" y="206"/>
                </a:lnTo>
                <a:lnTo>
                  <a:pt x="287" y="203"/>
                </a:lnTo>
                <a:lnTo>
                  <a:pt x="292" y="201"/>
                </a:lnTo>
                <a:lnTo>
                  <a:pt x="296" y="199"/>
                </a:lnTo>
                <a:lnTo>
                  <a:pt x="298" y="197"/>
                </a:lnTo>
                <a:lnTo>
                  <a:pt x="303" y="194"/>
                </a:lnTo>
                <a:lnTo>
                  <a:pt x="308" y="193"/>
                </a:lnTo>
                <a:lnTo>
                  <a:pt x="310" y="189"/>
                </a:lnTo>
                <a:lnTo>
                  <a:pt x="315" y="188"/>
                </a:lnTo>
                <a:lnTo>
                  <a:pt x="318" y="184"/>
                </a:lnTo>
                <a:lnTo>
                  <a:pt x="323" y="182"/>
                </a:lnTo>
                <a:lnTo>
                  <a:pt x="328" y="179"/>
                </a:lnTo>
                <a:lnTo>
                  <a:pt x="333" y="177"/>
                </a:lnTo>
                <a:lnTo>
                  <a:pt x="338" y="175"/>
                </a:lnTo>
                <a:lnTo>
                  <a:pt x="342" y="174"/>
                </a:lnTo>
                <a:lnTo>
                  <a:pt x="347" y="170"/>
                </a:lnTo>
                <a:lnTo>
                  <a:pt x="352" y="168"/>
                </a:lnTo>
                <a:lnTo>
                  <a:pt x="358" y="165"/>
                </a:lnTo>
                <a:lnTo>
                  <a:pt x="363" y="164"/>
                </a:lnTo>
                <a:lnTo>
                  <a:pt x="369" y="162"/>
                </a:lnTo>
                <a:lnTo>
                  <a:pt x="375" y="160"/>
                </a:lnTo>
                <a:lnTo>
                  <a:pt x="381" y="158"/>
                </a:lnTo>
                <a:lnTo>
                  <a:pt x="387" y="157"/>
                </a:lnTo>
                <a:lnTo>
                  <a:pt x="393" y="154"/>
                </a:lnTo>
                <a:lnTo>
                  <a:pt x="399" y="152"/>
                </a:lnTo>
                <a:lnTo>
                  <a:pt x="405" y="151"/>
                </a:lnTo>
                <a:lnTo>
                  <a:pt x="412" y="150"/>
                </a:lnTo>
                <a:lnTo>
                  <a:pt x="418" y="147"/>
                </a:lnTo>
                <a:lnTo>
                  <a:pt x="425" y="146"/>
                </a:lnTo>
                <a:lnTo>
                  <a:pt x="431" y="145"/>
                </a:lnTo>
                <a:lnTo>
                  <a:pt x="439" y="144"/>
                </a:lnTo>
                <a:lnTo>
                  <a:pt x="445" y="142"/>
                </a:lnTo>
                <a:lnTo>
                  <a:pt x="453" y="141"/>
                </a:lnTo>
                <a:lnTo>
                  <a:pt x="460" y="140"/>
                </a:lnTo>
                <a:lnTo>
                  <a:pt x="468" y="140"/>
                </a:lnTo>
                <a:lnTo>
                  <a:pt x="475" y="139"/>
                </a:lnTo>
                <a:lnTo>
                  <a:pt x="484" y="139"/>
                </a:lnTo>
                <a:lnTo>
                  <a:pt x="491" y="139"/>
                </a:lnTo>
                <a:lnTo>
                  <a:pt x="500" y="139"/>
                </a:lnTo>
                <a:close/>
              </a:path>
            </a:pathLst>
          </a:custGeom>
          <a:solidFill>
            <a:srgbClr val="EAEAEA"/>
          </a:solidFill>
          <a:ln w="9525">
            <a:noFill/>
            <a:round/>
            <a:headEnd/>
            <a:tailEnd/>
          </a:ln>
        </p:spPr>
        <p:txBody>
          <a:bodyPr/>
          <a:lstStyle/>
          <a:p>
            <a:endParaRPr lang="en-US"/>
          </a:p>
        </p:txBody>
      </p:sp>
      <p:sp>
        <p:nvSpPr>
          <p:cNvPr id="490530" name="Oval 70"/>
          <p:cNvSpPr>
            <a:spLocks noChangeArrowheads="1"/>
          </p:cNvSpPr>
          <p:nvPr/>
        </p:nvSpPr>
        <p:spPr bwMode="gray">
          <a:xfrm>
            <a:off x="4857750" y="4614863"/>
            <a:ext cx="1595438" cy="1571625"/>
          </a:xfrm>
          <a:prstGeom prst="ellipse">
            <a:avLst/>
          </a:prstGeom>
          <a:solidFill>
            <a:srgbClr val="EAEAEA"/>
          </a:solidFill>
          <a:ln w="28575">
            <a:solidFill>
              <a:srgbClr val="DDDDDD"/>
            </a:solidFill>
            <a:round/>
            <a:headEnd/>
            <a:tailEnd/>
          </a:ln>
        </p:spPr>
        <p:txBody>
          <a:bodyPr/>
          <a:lstStyle/>
          <a:p>
            <a:pPr algn="ctr"/>
            <a:endParaRPr lang="en-US" altLang="en-US"/>
          </a:p>
        </p:txBody>
      </p:sp>
      <p:sp>
        <p:nvSpPr>
          <p:cNvPr id="490531" name="Oval 71"/>
          <p:cNvSpPr>
            <a:spLocks noChangeArrowheads="1"/>
          </p:cNvSpPr>
          <p:nvPr/>
        </p:nvSpPr>
        <p:spPr bwMode="gray">
          <a:xfrm flipV="1">
            <a:off x="5545138" y="5292725"/>
            <a:ext cx="222250" cy="219075"/>
          </a:xfrm>
          <a:prstGeom prst="ellipse">
            <a:avLst/>
          </a:prstGeom>
          <a:solidFill>
            <a:srgbClr val="DDDDDD"/>
          </a:solidFill>
          <a:ln w="28575">
            <a:solidFill>
              <a:srgbClr val="DDDDDD"/>
            </a:solidFill>
            <a:round/>
            <a:headEnd/>
            <a:tailEnd/>
          </a:ln>
        </p:spPr>
        <p:txBody>
          <a:bodyPr/>
          <a:lstStyle/>
          <a:p>
            <a:pPr algn="ctr"/>
            <a:endParaRPr lang="en-US" altLang="en-US"/>
          </a:p>
        </p:txBody>
      </p:sp>
      <p:sp>
        <p:nvSpPr>
          <p:cNvPr id="490532" name="Text Box 72"/>
          <p:cNvSpPr txBox="1">
            <a:spLocks noChangeArrowheads="1"/>
          </p:cNvSpPr>
          <p:nvPr/>
        </p:nvSpPr>
        <p:spPr bwMode="gray">
          <a:xfrm>
            <a:off x="4976813" y="4621213"/>
            <a:ext cx="1495425" cy="1527175"/>
          </a:xfrm>
          <a:prstGeom prst="rect">
            <a:avLst/>
          </a:prstGeom>
          <a:noFill/>
          <a:ln w="12700">
            <a:noFill/>
            <a:miter lim="800000"/>
            <a:headEnd/>
            <a:tailEnd/>
          </a:ln>
        </p:spPr>
        <p:txBody>
          <a:bodyPr anchor="ctr"/>
          <a:lstStyle/>
          <a:p>
            <a:pPr algn="ctr" eaLnBrk="0" hangingPunct="0">
              <a:buClr>
                <a:schemeClr val="accent2"/>
              </a:buClr>
              <a:buFont typeface="Symbol" pitchFamily="18" charset="2"/>
              <a:buNone/>
            </a:pPr>
            <a:r>
              <a:rPr lang="en-US" altLang="en-US" sz="1400" b="1" dirty="0" smtClean="0"/>
              <a:t>Anthony A. Storey</a:t>
            </a:r>
          </a:p>
          <a:p>
            <a:pPr algn="ctr" eaLnBrk="0" hangingPunct="0">
              <a:buClr>
                <a:schemeClr val="accent2"/>
              </a:buClr>
              <a:buFont typeface="Symbol" pitchFamily="18" charset="2"/>
              <a:buNone/>
            </a:pPr>
            <a:r>
              <a:rPr lang="en-US" altLang="en-US" sz="1200" b="1" dirty="0" smtClean="0"/>
              <a:t>(2002)</a:t>
            </a:r>
            <a:endParaRPr lang="en-US" altLang="en-US" sz="1200" dirty="0" smtClean="0"/>
          </a:p>
          <a:p>
            <a:pPr marL="114300" lvl="1" indent="-112713" algn="ctr" eaLnBrk="0" hangingPunct="0">
              <a:buClr>
                <a:schemeClr val="tx1"/>
              </a:buClr>
              <a:buFont typeface="Wingdings" pitchFamily="2" charset="2"/>
              <a:buChar char="§"/>
            </a:pPr>
            <a:r>
              <a:rPr lang="en-US" altLang="en-US" sz="1000" dirty="0" smtClean="0"/>
              <a:t>CICS</a:t>
            </a:r>
          </a:p>
          <a:p>
            <a:pPr marL="114300" lvl="1" indent="-112713" algn="ctr" eaLnBrk="0" hangingPunct="0">
              <a:buClr>
                <a:schemeClr val="tx1"/>
              </a:buClr>
              <a:buFont typeface="Wingdings" pitchFamily="2" charset="2"/>
              <a:buChar char="§"/>
            </a:pPr>
            <a:r>
              <a:rPr lang="en-US" altLang="en-US" sz="1000" dirty="0" smtClean="0"/>
              <a:t>MQ Series</a:t>
            </a:r>
          </a:p>
          <a:p>
            <a:pPr marL="114300" lvl="1" indent="-112713" algn="ctr" eaLnBrk="0" hangingPunct="0">
              <a:buClr>
                <a:schemeClr val="tx1"/>
              </a:buClr>
              <a:buFont typeface="Wingdings" pitchFamily="2" charset="2"/>
              <a:buChar char="§"/>
            </a:pPr>
            <a:r>
              <a:rPr lang="en-US" altLang="en-US" sz="1000" dirty="0" smtClean="0"/>
              <a:t>EJB spec</a:t>
            </a:r>
            <a:endParaRPr lang="en-US" altLang="en-US" sz="1000" dirty="0"/>
          </a:p>
        </p:txBody>
      </p:sp>
      <p:sp>
        <p:nvSpPr>
          <p:cNvPr id="490533" name="Rectangle 60"/>
          <p:cNvSpPr>
            <a:spLocks noChangeArrowheads="1"/>
          </p:cNvSpPr>
          <p:nvPr/>
        </p:nvSpPr>
        <p:spPr bwMode="auto">
          <a:xfrm>
            <a:off x="152400" y="6323013"/>
            <a:ext cx="8596313" cy="214312"/>
          </a:xfrm>
          <a:prstGeom prst="rect">
            <a:avLst/>
          </a:prstGeom>
          <a:noFill/>
          <a:ln w="9525">
            <a:noFill/>
            <a:miter lim="800000"/>
            <a:headEnd/>
            <a:tailEnd/>
          </a:ln>
        </p:spPr>
        <p:txBody>
          <a:bodyPr tIns="46038" bIns="46038" anchor="b"/>
          <a:lstStyle/>
          <a:p>
            <a:pPr marL="400050" indent="-400050" eaLnBrk="0" hangingPunct="0"/>
            <a:r>
              <a:rPr lang="en-US" altLang="en-US" sz="800"/>
              <a:t>Source:	If applicable, describe source origin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science @IBM is practiced in twelve research labs – and all across the organization </a:t>
            </a:r>
            <a:endParaRPr lang="en-US" dirty="0"/>
          </a:p>
        </p:txBody>
      </p:sp>
      <p:pic>
        <p:nvPicPr>
          <p:cNvPr id="4098" name="Picture 2"/>
          <p:cNvPicPr>
            <a:picLocks noChangeAspect="1" noChangeArrowheads="1"/>
          </p:cNvPicPr>
          <p:nvPr/>
        </p:nvPicPr>
        <p:blipFill>
          <a:blip r:embed="rId2"/>
          <a:srcRect/>
          <a:stretch>
            <a:fillRect/>
          </a:stretch>
        </p:blipFill>
        <p:spPr bwMode="auto">
          <a:xfrm>
            <a:off x="25913" y="1492954"/>
            <a:ext cx="9085430" cy="4766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762000" y="2859088"/>
            <a:ext cx="7488238" cy="1323439"/>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defRPr/>
            </a:pPr>
            <a:r>
              <a:rPr lang="en-US" sz="4000" dirty="0" smtClean="0">
                <a:cs typeface="+mn-cs"/>
              </a:rPr>
              <a:t>Some of the Latest Innovations </a:t>
            </a:r>
            <a:r>
              <a:rPr lang="en-US" sz="4000" dirty="0" smtClean="0">
                <a:solidFill>
                  <a:schemeClr val="accent1">
                    <a:lumMod val="75000"/>
                  </a:schemeClr>
                </a:solidFill>
                <a:cs typeface="+mn-cs"/>
              </a:rPr>
              <a:t>@IBM</a:t>
            </a:r>
            <a:endParaRPr lang="en-US" sz="4000" dirty="0">
              <a:solidFill>
                <a:schemeClr val="accent1">
                  <a:lumMod val="75000"/>
                </a:schemeClr>
              </a:solidFill>
              <a:cs typeface="+mn-cs"/>
            </a:endParaRPr>
          </a:p>
        </p:txBody>
      </p:sp>
      <p:pic>
        <p:nvPicPr>
          <p:cNvPr id="7170" name="Picture 17"/>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1913" y="661988"/>
            <a:ext cx="1158875"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Cognitive Era</a:t>
            </a:r>
            <a:endParaRPr lang="en-US" dirty="0"/>
          </a:p>
        </p:txBody>
      </p:sp>
      <p:pic>
        <p:nvPicPr>
          <p:cNvPr id="8194" name="Picture 2"/>
          <p:cNvPicPr>
            <a:picLocks noChangeAspect="1" noChangeArrowheads="1"/>
          </p:cNvPicPr>
          <p:nvPr/>
        </p:nvPicPr>
        <p:blipFill>
          <a:blip r:embed="rId2"/>
          <a:srcRect/>
          <a:stretch>
            <a:fillRect/>
          </a:stretch>
        </p:blipFill>
        <p:spPr bwMode="auto">
          <a:xfrm>
            <a:off x="141514" y="1448487"/>
            <a:ext cx="8855961" cy="4745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Watson Analytics</a:t>
            </a:r>
            <a:endParaRPr lang="en-US" dirty="0"/>
          </a:p>
        </p:txBody>
      </p:sp>
      <p:pic>
        <p:nvPicPr>
          <p:cNvPr id="9219" name="Picture 3"/>
          <p:cNvPicPr>
            <a:picLocks noChangeAspect="1" noChangeArrowheads="1"/>
          </p:cNvPicPr>
          <p:nvPr/>
        </p:nvPicPr>
        <p:blipFill>
          <a:blip r:embed="rId2"/>
          <a:srcRect/>
          <a:stretch>
            <a:fillRect/>
          </a:stretch>
        </p:blipFill>
        <p:spPr bwMode="auto">
          <a:xfrm>
            <a:off x="0" y="1524000"/>
            <a:ext cx="9163050"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of Things</a:t>
            </a:r>
            <a:endParaRPr lang="en-US" dirty="0"/>
          </a:p>
        </p:txBody>
      </p:sp>
      <p:pic>
        <p:nvPicPr>
          <p:cNvPr id="10242" name="Picture 2"/>
          <p:cNvPicPr>
            <a:picLocks noChangeAspect="1" noChangeArrowheads="1"/>
          </p:cNvPicPr>
          <p:nvPr/>
        </p:nvPicPr>
        <p:blipFill>
          <a:blip r:embed="rId2"/>
          <a:srcRect/>
          <a:stretch>
            <a:fillRect/>
          </a:stretch>
        </p:blipFill>
        <p:spPr bwMode="auto">
          <a:xfrm>
            <a:off x="234182" y="1459534"/>
            <a:ext cx="8631043" cy="42855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Science Experience: Data Exploration</a:t>
            </a:r>
            <a:endParaRPr lang="en-US" dirty="0"/>
          </a:p>
        </p:txBody>
      </p:sp>
      <p:pic>
        <p:nvPicPr>
          <p:cNvPr id="104450" name="Picture 2"/>
          <p:cNvPicPr>
            <a:picLocks noChangeAspect="1" noChangeArrowheads="1"/>
          </p:cNvPicPr>
          <p:nvPr/>
        </p:nvPicPr>
        <p:blipFill>
          <a:blip r:embed="rId3"/>
          <a:srcRect/>
          <a:stretch>
            <a:fillRect/>
          </a:stretch>
        </p:blipFill>
        <p:spPr bwMode="auto">
          <a:xfrm>
            <a:off x="-12356" y="1309817"/>
            <a:ext cx="9143999" cy="446006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DSX: Cluster Analysis</a:t>
            </a:r>
            <a:endParaRPr lang="en-US" dirty="0"/>
          </a:p>
        </p:txBody>
      </p:sp>
      <p:pic>
        <p:nvPicPr>
          <p:cNvPr id="105474" name="Picture 2"/>
          <p:cNvPicPr>
            <a:picLocks noChangeAspect="1" noChangeArrowheads="1"/>
          </p:cNvPicPr>
          <p:nvPr/>
        </p:nvPicPr>
        <p:blipFill>
          <a:blip r:embed="rId3"/>
          <a:srcRect/>
          <a:stretch>
            <a:fillRect/>
          </a:stretch>
        </p:blipFill>
        <p:spPr bwMode="auto">
          <a:xfrm>
            <a:off x="0" y="1606389"/>
            <a:ext cx="9144000" cy="449450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DSX: Predictive Model</a:t>
            </a:r>
            <a:endParaRPr lang="en-US" dirty="0"/>
          </a:p>
        </p:txBody>
      </p:sp>
      <p:pic>
        <p:nvPicPr>
          <p:cNvPr id="106498" name="Picture 2"/>
          <p:cNvPicPr>
            <a:picLocks noChangeAspect="1" noChangeArrowheads="1"/>
          </p:cNvPicPr>
          <p:nvPr/>
        </p:nvPicPr>
        <p:blipFill>
          <a:blip r:embed="rId3"/>
          <a:srcRect/>
          <a:stretch>
            <a:fillRect/>
          </a:stretch>
        </p:blipFill>
        <p:spPr bwMode="auto">
          <a:xfrm>
            <a:off x="12032" y="1479888"/>
            <a:ext cx="9118480" cy="448777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762000" y="2859088"/>
            <a:ext cx="7488238" cy="1323439"/>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defRPr/>
            </a:pPr>
            <a:r>
              <a:rPr lang="en-US" sz="4000" dirty="0" smtClean="0">
                <a:solidFill>
                  <a:schemeClr val="accent1">
                    <a:lumMod val="75000"/>
                  </a:schemeClr>
                </a:solidFill>
                <a:cs typeface="+mn-cs"/>
              </a:rPr>
              <a:t>Computer scientists @IBM</a:t>
            </a:r>
            <a:r>
              <a:rPr lang="en-US" sz="4000" dirty="0" smtClean="0">
                <a:cs typeface="+mn-cs"/>
              </a:rPr>
              <a:t> invent the future</a:t>
            </a:r>
            <a:endParaRPr lang="en-US" sz="4000" dirty="0">
              <a:cs typeface="+mn-cs"/>
            </a:endParaRPr>
          </a:p>
        </p:txBody>
      </p:sp>
      <p:pic>
        <p:nvPicPr>
          <p:cNvPr id="7170" name="Picture 17"/>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1913" y="661988"/>
            <a:ext cx="1158875"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26571" y="2859088"/>
            <a:ext cx="8207829" cy="193899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defRPr/>
            </a:pPr>
            <a:r>
              <a:rPr lang="en-US" sz="4000" b="1" dirty="0" err="1" smtClean="0">
                <a:solidFill>
                  <a:schemeClr val="accent1">
                    <a:lumMod val="75000"/>
                  </a:schemeClr>
                </a:solidFill>
                <a:cs typeface="+mn-cs"/>
              </a:rPr>
              <a:t>Bluemix</a:t>
            </a:r>
            <a:r>
              <a:rPr lang="en-US" sz="4000" dirty="0" smtClean="0">
                <a:cs typeface="+mn-cs"/>
              </a:rPr>
              <a:t>: an open innovation and invention platform for computer scientists</a:t>
            </a:r>
            <a:endParaRPr lang="en-US" sz="4000" dirty="0">
              <a:cs typeface="+mn-cs"/>
            </a:endParaRPr>
          </a:p>
        </p:txBody>
      </p:sp>
      <p:pic>
        <p:nvPicPr>
          <p:cNvPr id="7170" name="Picture 17"/>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1913" y="661988"/>
            <a:ext cx="1158875"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457879" y="759280"/>
            <a:ext cx="8283349" cy="55277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816429" y="791257"/>
            <a:ext cx="7343095" cy="5256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123" name="Picture 3"/>
          <p:cNvPicPr>
            <a:picLocks noChangeAspect="1" noChangeArrowheads="1"/>
          </p:cNvPicPr>
          <p:nvPr/>
        </p:nvPicPr>
        <p:blipFill>
          <a:blip r:embed="rId3"/>
          <a:srcRect/>
          <a:stretch>
            <a:fillRect/>
          </a:stretch>
        </p:blipFill>
        <p:spPr bwMode="auto">
          <a:xfrm>
            <a:off x="284384" y="598714"/>
            <a:ext cx="8553548" cy="585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762000" y="2859088"/>
            <a:ext cx="7488238" cy="707886"/>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defRPr/>
            </a:pPr>
            <a:r>
              <a:rPr lang="en-US" sz="4000" dirty="0" err="1" smtClean="0">
                <a:solidFill>
                  <a:schemeClr val="accent1">
                    <a:lumMod val="75000"/>
                  </a:schemeClr>
                </a:solidFill>
                <a:cs typeface="+mn-cs"/>
              </a:rPr>
              <a:t>Bluemix</a:t>
            </a:r>
            <a:r>
              <a:rPr lang="en-US" sz="4000" dirty="0" smtClean="0">
                <a:cs typeface="+mn-cs"/>
              </a:rPr>
              <a:t> Workshop</a:t>
            </a:r>
            <a:endParaRPr lang="en-US" sz="4000" dirty="0">
              <a:cs typeface="+mn-cs"/>
            </a:endParaRPr>
          </a:p>
        </p:txBody>
      </p:sp>
      <p:pic>
        <p:nvPicPr>
          <p:cNvPr id="7170" name="Picture 17"/>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1913" y="661988"/>
            <a:ext cx="1158875"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725" y="1161208"/>
            <a:ext cx="7922307" cy="5078313"/>
          </a:xfrm>
          <a:prstGeom prst="rect">
            <a:avLst/>
          </a:prstGeom>
          <a:noFill/>
        </p:spPr>
        <p:txBody>
          <a:bodyPr wrap="square" rtlCol="0">
            <a:spAutoFit/>
          </a:bodyPr>
          <a:lstStyle/>
          <a:p>
            <a:r>
              <a:rPr lang="en-US" dirty="0" smtClean="0"/>
              <a:t>Outline:</a:t>
            </a:r>
          </a:p>
          <a:p>
            <a:pPr marL="342900" indent="-342900">
              <a:buFont typeface="+mj-lt"/>
              <a:buAutoNum type="arabicPeriod"/>
            </a:pPr>
            <a:r>
              <a:rPr lang="en-US" dirty="0" smtClean="0"/>
              <a:t>Login to </a:t>
            </a:r>
            <a:r>
              <a:rPr lang="en-US" dirty="0" err="1" smtClean="0"/>
              <a:t>Bluemix</a:t>
            </a:r>
            <a:endParaRPr lang="en-US" dirty="0" smtClean="0"/>
          </a:p>
          <a:p>
            <a:pPr marL="342900" indent="-342900">
              <a:buFont typeface="+mj-lt"/>
              <a:buAutoNum type="arabicPeriod"/>
            </a:pPr>
            <a:r>
              <a:rPr lang="en-US" dirty="0" smtClean="0"/>
              <a:t>Use the Node.js / </a:t>
            </a:r>
            <a:r>
              <a:rPr lang="en-US" dirty="0" err="1" smtClean="0"/>
              <a:t>Cloudant</a:t>
            </a:r>
            <a:r>
              <a:rPr lang="en-US" dirty="0" smtClean="0"/>
              <a:t> boilerplate</a:t>
            </a:r>
          </a:p>
          <a:p>
            <a:pPr marL="342900" indent="-342900">
              <a:buFont typeface="+mj-lt"/>
              <a:buAutoNum type="arabicPeriod"/>
            </a:pPr>
            <a:r>
              <a:rPr lang="en-US" dirty="0" smtClean="0"/>
              <a:t>Try out the starter project on </a:t>
            </a:r>
            <a:r>
              <a:rPr lang="en-US" dirty="0" err="1" smtClean="0"/>
              <a:t>Bluemix</a:t>
            </a:r>
            <a:endParaRPr lang="en-US" dirty="0" smtClean="0"/>
          </a:p>
          <a:p>
            <a:pPr marL="342900" indent="-342900">
              <a:buFont typeface="+mj-lt"/>
              <a:buAutoNum type="arabicPeriod"/>
            </a:pPr>
            <a:r>
              <a:rPr lang="en-US" dirty="0" smtClean="0"/>
              <a:t>Add </a:t>
            </a:r>
            <a:r>
              <a:rPr lang="en-US" dirty="0" err="1" smtClean="0"/>
              <a:t>Git</a:t>
            </a:r>
            <a:r>
              <a:rPr lang="en-US" dirty="0" smtClean="0"/>
              <a:t> to the project </a:t>
            </a:r>
          </a:p>
          <a:p>
            <a:pPr marL="342900" indent="-342900">
              <a:buFont typeface="+mj-lt"/>
              <a:buAutoNum type="arabicPeriod"/>
            </a:pPr>
            <a:r>
              <a:rPr lang="en-US" dirty="0" smtClean="0"/>
              <a:t>Explore </a:t>
            </a:r>
            <a:r>
              <a:rPr lang="en-US" dirty="0" err="1" smtClean="0"/>
              <a:t>Bluemix</a:t>
            </a:r>
            <a:r>
              <a:rPr lang="en-US" dirty="0" smtClean="0"/>
              <a:t> </a:t>
            </a:r>
            <a:r>
              <a:rPr lang="en-US" dirty="0" err="1" smtClean="0"/>
              <a:t>DevOps</a:t>
            </a:r>
            <a:endParaRPr lang="en-US" dirty="0" smtClean="0"/>
          </a:p>
          <a:p>
            <a:pPr marL="342900" indent="-342900">
              <a:buFont typeface="+mj-lt"/>
              <a:buAutoNum type="arabicPeriod"/>
            </a:pPr>
            <a:r>
              <a:rPr lang="en-US" dirty="0" smtClean="0"/>
              <a:t>Clone to your desktop</a:t>
            </a:r>
          </a:p>
          <a:p>
            <a:pPr marL="342900" indent="-342900">
              <a:buFont typeface="+mj-lt"/>
              <a:buAutoNum type="arabicPeriod"/>
            </a:pPr>
            <a:r>
              <a:rPr lang="en-US" dirty="0" smtClean="0"/>
              <a:t>Install node on your desktop (optional)</a:t>
            </a:r>
          </a:p>
          <a:p>
            <a:pPr marL="342900" indent="-342900">
              <a:buFont typeface="+mj-lt"/>
              <a:buAutoNum type="arabicPeriod"/>
            </a:pPr>
            <a:r>
              <a:rPr lang="en-US" dirty="0" smtClean="0"/>
              <a:t>Try out the project on your desktop</a:t>
            </a:r>
          </a:p>
          <a:p>
            <a:pPr marL="342900" indent="-342900">
              <a:buFont typeface="+mj-lt"/>
              <a:buAutoNum type="arabicPeriod"/>
            </a:pPr>
            <a:r>
              <a:rPr lang="en-US" dirty="0" smtClean="0"/>
              <a:t>Change the code to find VCAP_SERVICES on your desktop</a:t>
            </a:r>
          </a:p>
          <a:p>
            <a:pPr marL="342900" indent="-342900">
              <a:buFont typeface="+mj-lt"/>
              <a:buAutoNum type="arabicPeriod"/>
            </a:pPr>
            <a:r>
              <a:rPr lang="en-US" dirty="0" smtClean="0"/>
              <a:t>Make changes, test them locally and push them using </a:t>
            </a:r>
            <a:r>
              <a:rPr lang="en-US" dirty="0" err="1" smtClean="0"/>
              <a:t>Git</a:t>
            </a:r>
            <a:endParaRPr lang="en-US" dirty="0" smtClean="0"/>
          </a:p>
          <a:p>
            <a:pPr marL="342900" indent="-342900">
              <a:buFont typeface="+mj-lt"/>
              <a:buAutoNum type="arabicPeriod"/>
            </a:pPr>
            <a:r>
              <a:rPr lang="en-US" dirty="0" smtClean="0"/>
              <a:t>Watch the BUILD / DEPLOY pipeline</a:t>
            </a:r>
          </a:p>
          <a:p>
            <a:pPr marL="342900" indent="-342900">
              <a:buFont typeface="+mj-lt"/>
              <a:buAutoNum type="arabicPeriod"/>
            </a:pPr>
            <a:r>
              <a:rPr lang="en-US" dirty="0" smtClean="0"/>
              <a:t>Test the project on </a:t>
            </a:r>
            <a:r>
              <a:rPr lang="en-US" dirty="0" err="1" smtClean="0"/>
              <a:t>Bluemix</a:t>
            </a:r>
            <a:endParaRPr lang="en-US" dirty="0" smtClean="0"/>
          </a:p>
          <a:p>
            <a:pPr marL="342900" indent="-342900">
              <a:buFont typeface="+mj-lt"/>
              <a:buAutoNum type="arabicPeriod"/>
            </a:pPr>
            <a:r>
              <a:rPr lang="en-US" dirty="0" smtClean="0"/>
              <a:t>Add code to call a REST API</a:t>
            </a:r>
          </a:p>
          <a:p>
            <a:pPr marL="342900" indent="-342900">
              <a:buFont typeface="+mj-lt"/>
              <a:buAutoNum type="arabicPeriod"/>
            </a:pPr>
            <a:r>
              <a:rPr lang="en-US" dirty="0" smtClean="0"/>
              <a:t>Use Node-RED for prototyping with </a:t>
            </a:r>
            <a:r>
              <a:rPr lang="en-US" dirty="0" err="1" smtClean="0"/>
              <a:t>Bluemix</a:t>
            </a:r>
            <a:r>
              <a:rPr lang="en-US" dirty="0" smtClean="0"/>
              <a:t> services</a:t>
            </a:r>
          </a:p>
          <a:p>
            <a:pPr marL="342900" indent="-342900">
              <a:buFont typeface="+mj-lt"/>
              <a:buAutoNum type="arabicPeriod"/>
            </a:pPr>
            <a:r>
              <a:rPr lang="en-US" dirty="0" smtClean="0"/>
              <a:t>Explore a smart chat app</a:t>
            </a:r>
          </a:p>
          <a:p>
            <a:endParaRPr lang="en-US" dirty="0" smtClean="0"/>
          </a:p>
          <a:p>
            <a:endParaRPr lang="en-US"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02163" y="1371600"/>
            <a:ext cx="8898962" cy="4229099"/>
          </a:xfrm>
          <a:prstGeom prst="rect">
            <a:avLst/>
          </a:prstGeom>
          <a:noFill/>
          <a:ln w="6350">
            <a:solidFill>
              <a:schemeClr val="tx1"/>
            </a:solidFill>
            <a:prstDash val="sysDot"/>
            <a:miter lim="800000"/>
            <a:headEnd/>
            <a:tailEnd/>
          </a:ln>
          <a:effectLst/>
        </p:spPr>
      </p:pic>
      <p:pic>
        <p:nvPicPr>
          <p:cNvPr id="3" name="Picture 5"/>
          <p:cNvPicPr>
            <a:picLocks noChangeAspect="1" noChangeArrowheads="1"/>
          </p:cNvPicPr>
          <p:nvPr/>
        </p:nvPicPr>
        <p:blipFill>
          <a:blip r:embed="rId3"/>
          <a:srcRect/>
          <a:stretch>
            <a:fillRect/>
          </a:stretch>
        </p:blipFill>
        <p:spPr bwMode="auto">
          <a:xfrm rot="5952877">
            <a:off x="8132757" y="904750"/>
            <a:ext cx="650060" cy="323906"/>
          </a:xfrm>
          <a:prstGeom prst="rect">
            <a:avLst/>
          </a:prstGeom>
          <a:noFill/>
          <a:ln w="9525" algn="ctr">
            <a:noFill/>
            <a:miter lim="800000"/>
            <a:headEnd/>
            <a:tailEnd/>
          </a:ln>
        </p:spPr>
      </p:pic>
      <p:sp>
        <p:nvSpPr>
          <p:cNvPr id="4" name="TextBox 3"/>
          <p:cNvSpPr txBox="1"/>
          <p:nvPr/>
        </p:nvSpPr>
        <p:spPr>
          <a:xfrm>
            <a:off x="6052458" y="555166"/>
            <a:ext cx="2313454" cy="369332"/>
          </a:xfrm>
          <a:prstGeom prst="rect">
            <a:avLst/>
          </a:prstGeom>
          <a:noFill/>
        </p:spPr>
        <p:txBody>
          <a:bodyPr wrap="none" rtlCol="0">
            <a:spAutoFit/>
          </a:bodyPr>
          <a:lstStyle/>
          <a:p>
            <a:r>
              <a:rPr lang="en-US" dirty="0" smtClean="0">
                <a:solidFill>
                  <a:schemeClr val="accent1">
                    <a:lumMod val="75000"/>
                  </a:schemeClr>
                </a:solidFill>
                <a:latin typeface="Arial" pitchFamily="34" charset="0"/>
                <a:cs typeface="Arial" pitchFamily="34" charset="0"/>
              </a:rPr>
              <a:t>Login with an IBM ID</a:t>
            </a:r>
            <a:endParaRPr lang="en-US" dirty="0">
              <a:solidFill>
                <a:schemeClr val="accent1">
                  <a:lumMod val="75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the Node.js </a:t>
            </a:r>
            <a:r>
              <a:rPr lang="en-US" dirty="0" err="1" smtClean="0"/>
              <a:t>Cloudant</a:t>
            </a:r>
            <a:r>
              <a:rPr lang="en-US" dirty="0" smtClean="0"/>
              <a:t> DB Web Starter boilerplate from the Catalog</a:t>
            </a:r>
            <a:endParaRPr lang="en-US" dirty="0"/>
          </a:p>
        </p:txBody>
      </p:sp>
      <p:pic>
        <p:nvPicPr>
          <p:cNvPr id="3" name="Picture 3"/>
          <p:cNvPicPr>
            <a:picLocks noChangeAspect="1" noChangeArrowheads="1"/>
          </p:cNvPicPr>
          <p:nvPr/>
        </p:nvPicPr>
        <p:blipFill>
          <a:blip r:embed="rId2"/>
          <a:srcRect/>
          <a:stretch>
            <a:fillRect/>
          </a:stretch>
        </p:blipFill>
        <p:spPr bwMode="auto">
          <a:xfrm>
            <a:off x="76202" y="1471446"/>
            <a:ext cx="8986739" cy="50101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name for the app and click CREATE</a:t>
            </a:r>
            <a:endParaRPr lang="en-US" dirty="0"/>
          </a:p>
        </p:txBody>
      </p:sp>
      <p:pic>
        <p:nvPicPr>
          <p:cNvPr id="107522" name="Picture 2"/>
          <p:cNvPicPr>
            <a:picLocks noChangeAspect="1" noChangeArrowheads="1"/>
          </p:cNvPicPr>
          <p:nvPr/>
        </p:nvPicPr>
        <p:blipFill>
          <a:blip r:embed="rId2"/>
          <a:srcRect/>
          <a:stretch>
            <a:fillRect/>
          </a:stretch>
        </p:blipFill>
        <p:spPr bwMode="auto">
          <a:xfrm>
            <a:off x="409073" y="1975436"/>
            <a:ext cx="8325853" cy="431222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for the app to stage</a:t>
            </a:r>
            <a:endParaRPr lang="en-US" dirty="0"/>
          </a:p>
        </p:txBody>
      </p:sp>
      <p:pic>
        <p:nvPicPr>
          <p:cNvPr id="108546" name="Picture 2"/>
          <p:cNvPicPr>
            <a:picLocks noChangeAspect="1" noChangeArrowheads="1"/>
          </p:cNvPicPr>
          <p:nvPr/>
        </p:nvPicPr>
        <p:blipFill>
          <a:blip r:embed="rId2"/>
          <a:srcRect/>
          <a:stretch>
            <a:fillRect/>
          </a:stretch>
        </p:blipFill>
        <p:spPr bwMode="auto">
          <a:xfrm>
            <a:off x="37071" y="1955323"/>
            <a:ext cx="8999878" cy="350635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5113" y="593725"/>
            <a:ext cx="8545512" cy="100488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smtClean="0">
                <a:ln>
                  <a:noFill/>
                </a:ln>
                <a:solidFill>
                  <a:schemeClr val="tx1"/>
                </a:solidFill>
                <a:effectLst/>
                <a:uLnTx/>
                <a:uFillTx/>
                <a:latin typeface="+mj-lt"/>
                <a:ea typeface="+mj-ea"/>
                <a:cs typeface="+mj-cs"/>
              </a:rPr>
              <a:t>Five</a:t>
            </a:r>
            <a:r>
              <a:rPr kumimoji="0" lang="en-US" sz="2200" b="1" i="0" u="none" strike="noStrike" kern="0" cap="none" spc="0" normalizeH="0" noProof="0" dirty="0" smtClean="0">
                <a:ln>
                  <a:noFill/>
                </a:ln>
                <a:solidFill>
                  <a:schemeClr val="tx1"/>
                </a:solidFill>
                <a:effectLst/>
                <a:uLnTx/>
                <a:uFillTx/>
                <a:latin typeface="+mj-lt"/>
                <a:ea typeface="+mj-ea"/>
                <a:cs typeface="+mj-cs"/>
              </a:rPr>
              <a:t> </a:t>
            </a:r>
            <a:r>
              <a:rPr kumimoji="0" lang="en-US" sz="2200" b="1" i="0" u="none" strike="noStrike" kern="0" cap="none" spc="0" normalizeH="0" baseline="0" noProof="0" dirty="0" err="1" smtClean="0">
                <a:ln>
                  <a:noFill/>
                </a:ln>
                <a:solidFill>
                  <a:schemeClr val="tx1"/>
                </a:solidFill>
                <a:effectLst/>
                <a:uLnTx/>
                <a:uFillTx/>
                <a:latin typeface="+mj-lt"/>
                <a:ea typeface="+mj-ea"/>
                <a:cs typeface="+mj-cs"/>
              </a:rPr>
              <a:t>IBMers</a:t>
            </a:r>
            <a:r>
              <a:rPr kumimoji="0" lang="en-US" sz="2200" b="0" i="0" u="none" strike="noStrike" kern="0" cap="none" spc="0" normalizeH="0" baseline="0" noProof="0" dirty="0" smtClean="0">
                <a:ln>
                  <a:noFill/>
                </a:ln>
                <a:solidFill>
                  <a:schemeClr val="tx1"/>
                </a:solidFill>
                <a:effectLst/>
                <a:uLnTx/>
                <a:uFillTx/>
                <a:latin typeface="+mj-lt"/>
                <a:ea typeface="+mj-ea"/>
                <a:cs typeface="+mj-cs"/>
              </a:rPr>
              <a:t> have</a:t>
            </a:r>
            <a:r>
              <a:rPr kumimoji="0" lang="en-US" sz="2200" b="0" i="0" u="none" strike="noStrike" kern="0" cap="none" spc="0" normalizeH="0" noProof="0" dirty="0" smtClean="0">
                <a:ln>
                  <a:noFill/>
                </a:ln>
                <a:solidFill>
                  <a:schemeClr val="tx1"/>
                </a:solidFill>
                <a:effectLst/>
                <a:uLnTx/>
                <a:uFillTx/>
                <a:latin typeface="+mj-lt"/>
                <a:ea typeface="+mj-ea"/>
                <a:cs typeface="+mj-cs"/>
              </a:rPr>
              <a:t> won </a:t>
            </a:r>
            <a:r>
              <a:rPr kumimoji="0" lang="en-US" sz="2200" b="1" i="0" u="none" strike="noStrike" kern="0" cap="none" spc="0" normalizeH="0" noProof="0" dirty="0" smtClean="0">
                <a:ln>
                  <a:noFill/>
                </a:ln>
                <a:solidFill>
                  <a:schemeClr val="tx1"/>
                </a:solidFill>
                <a:effectLst/>
                <a:uLnTx/>
                <a:uFillTx/>
                <a:latin typeface="+mj-lt"/>
                <a:ea typeface="+mj-ea"/>
                <a:cs typeface="+mj-cs"/>
              </a:rPr>
              <a:t>Nobel Prizes</a:t>
            </a:r>
            <a:endParaRPr kumimoji="0" lang="en-US" sz="2200" b="1" i="0" u="none" strike="noStrike" kern="0" cap="none" spc="0" normalizeH="0" baseline="0" noProof="0" dirty="0" smtClean="0">
              <a:ln>
                <a:noFill/>
              </a:ln>
              <a:solidFill>
                <a:schemeClr val="tx1"/>
              </a:solidFill>
              <a:effectLst/>
              <a:uLnTx/>
              <a:uFillTx/>
              <a:latin typeface="+mj-lt"/>
              <a:ea typeface="+mj-ea"/>
              <a:cs typeface="+mj-cs"/>
            </a:endParaRPr>
          </a:p>
        </p:txBody>
      </p:sp>
      <p:graphicFrame>
        <p:nvGraphicFramePr>
          <p:cNvPr id="4" name="Table 3"/>
          <p:cNvGraphicFramePr>
            <a:graphicFrameLocks noGrp="1"/>
          </p:cNvGraphicFramePr>
          <p:nvPr/>
        </p:nvGraphicFramePr>
        <p:xfrm>
          <a:off x="315682" y="1371601"/>
          <a:ext cx="1621971" cy="3472542"/>
        </p:xfrm>
        <a:graphic>
          <a:graphicData uri="http://schemas.openxmlformats.org/drawingml/2006/table">
            <a:tbl>
              <a:tblPr firstRow="1" bandRow="1">
                <a:tableStyleId>{5C22544A-7EE6-4342-B048-85BDC9FD1C3A}</a:tableStyleId>
              </a:tblPr>
              <a:tblGrid>
                <a:gridCol w="1621971"/>
              </a:tblGrid>
              <a:tr h="2362199">
                <a:tc>
                  <a:txBody>
                    <a:bodyPr/>
                    <a:lstStyle/>
                    <a:p>
                      <a:endParaRPr lang="en-US" sz="1600" dirty="0"/>
                    </a:p>
                  </a:txBody>
                  <a:tcPr/>
                </a:tc>
              </a:tr>
              <a:tr h="1110343">
                <a:tc>
                  <a:txBody>
                    <a:bodyPr/>
                    <a:lstStyle/>
                    <a:p>
                      <a:r>
                        <a:rPr lang="en-US" sz="1100" b="1" dirty="0" smtClean="0"/>
                        <a:t>Leo Esaki</a:t>
                      </a:r>
                      <a:r>
                        <a:rPr lang="en-US" sz="1100" dirty="0" smtClean="0"/>
                        <a:t>  won the </a:t>
                      </a:r>
                      <a:r>
                        <a:rPr lang="en-US" sz="1100" b="1" dirty="0" smtClean="0"/>
                        <a:t>1973 Nobel Prize in Physics</a:t>
                      </a:r>
                      <a:r>
                        <a:rPr lang="en-US" sz="1100" dirty="0" smtClean="0"/>
                        <a:t> in recognition of his pioneering work on </a:t>
                      </a:r>
                      <a:r>
                        <a:rPr lang="en-US" sz="1100" b="1" dirty="0" smtClean="0"/>
                        <a:t>electron tunneling in solids</a:t>
                      </a:r>
                      <a:r>
                        <a:rPr lang="en-US" sz="1100" dirty="0" smtClean="0"/>
                        <a:t>.</a:t>
                      </a:r>
                      <a:endParaRPr lang="en-US" sz="1100" dirty="0"/>
                    </a:p>
                  </a:txBody>
                  <a:tcPr/>
                </a:tc>
              </a:tr>
            </a:tbl>
          </a:graphicData>
        </a:graphic>
      </p:graphicFrame>
      <p:pic>
        <p:nvPicPr>
          <p:cNvPr id="8" name="Picture 2" descr="C:\ek\Academic_Programs\CS_Partnership\images\esaki.jpg"/>
          <p:cNvPicPr>
            <a:picLocks noChangeAspect="1" noChangeArrowheads="1"/>
          </p:cNvPicPr>
          <p:nvPr/>
        </p:nvPicPr>
        <p:blipFill>
          <a:blip r:embed="rId2"/>
          <a:srcRect/>
          <a:stretch>
            <a:fillRect/>
          </a:stretch>
        </p:blipFill>
        <p:spPr bwMode="auto">
          <a:xfrm>
            <a:off x="350377" y="1433288"/>
            <a:ext cx="1543050" cy="2162175"/>
          </a:xfrm>
          <a:prstGeom prst="rect">
            <a:avLst/>
          </a:prstGeom>
          <a:noFill/>
        </p:spPr>
      </p:pic>
      <p:graphicFrame>
        <p:nvGraphicFramePr>
          <p:cNvPr id="15" name="Table 14"/>
          <p:cNvGraphicFramePr>
            <a:graphicFrameLocks noGrp="1"/>
          </p:cNvGraphicFramePr>
          <p:nvPr/>
        </p:nvGraphicFramePr>
        <p:xfrm>
          <a:off x="2100945" y="1360692"/>
          <a:ext cx="3320142" cy="3472542"/>
        </p:xfrm>
        <a:graphic>
          <a:graphicData uri="http://schemas.openxmlformats.org/drawingml/2006/table">
            <a:tbl>
              <a:tblPr firstRow="1" bandRow="1">
                <a:tableStyleId>{5C22544A-7EE6-4342-B048-85BDC9FD1C3A}</a:tableStyleId>
              </a:tblPr>
              <a:tblGrid>
                <a:gridCol w="3320142"/>
              </a:tblGrid>
              <a:tr h="2362199">
                <a:tc>
                  <a:txBody>
                    <a:bodyPr/>
                    <a:lstStyle/>
                    <a:p>
                      <a:endParaRPr lang="en-US" sz="1600" dirty="0"/>
                    </a:p>
                  </a:txBody>
                  <a:tcPr/>
                </a:tc>
              </a:tr>
              <a:tr h="1110343">
                <a:tc>
                  <a:txBody>
                    <a:bodyPr/>
                    <a:lstStyle/>
                    <a:p>
                      <a:r>
                        <a:rPr lang="en-US" sz="1100" b="1" dirty="0" err="1" smtClean="0"/>
                        <a:t>Gerd</a:t>
                      </a:r>
                      <a:r>
                        <a:rPr lang="en-US" sz="1100" b="1" dirty="0" smtClean="0"/>
                        <a:t> Binning</a:t>
                      </a:r>
                      <a:r>
                        <a:rPr lang="en-US" sz="1100" b="1" baseline="0" dirty="0" smtClean="0"/>
                        <a:t> and Heinrich Rohrer </a:t>
                      </a:r>
                      <a:r>
                        <a:rPr lang="en-US" sz="1100" b="0" baseline="0" dirty="0" smtClean="0"/>
                        <a:t>won </a:t>
                      </a:r>
                      <a:r>
                        <a:rPr lang="en-US" sz="1100" dirty="0" smtClean="0"/>
                        <a:t>the </a:t>
                      </a:r>
                      <a:r>
                        <a:rPr lang="en-US" sz="1100" b="1" dirty="0" smtClean="0"/>
                        <a:t>1986 Nobel Prize in Physics</a:t>
                      </a:r>
                      <a:r>
                        <a:rPr lang="en-US" sz="1100" dirty="0" smtClean="0"/>
                        <a:t> in recognition of for their design of the </a:t>
                      </a:r>
                      <a:r>
                        <a:rPr lang="en-US" sz="1100" b="1" dirty="0" smtClean="0"/>
                        <a:t>scanning tunneling microscope</a:t>
                      </a:r>
                      <a:r>
                        <a:rPr lang="en-US" sz="1100" dirty="0" smtClean="0"/>
                        <a:t>.</a:t>
                      </a:r>
                      <a:endParaRPr lang="en-US" sz="1100" dirty="0"/>
                    </a:p>
                  </a:txBody>
                  <a:tcPr/>
                </a:tc>
              </a:tr>
            </a:tbl>
          </a:graphicData>
        </a:graphic>
      </p:graphicFrame>
      <p:pic>
        <p:nvPicPr>
          <p:cNvPr id="1027" name="Picture 3" descr="C:\ek\Academic_Programs\CS_Partnership\images\binnig.jpg"/>
          <p:cNvPicPr>
            <a:picLocks noChangeAspect="1" noChangeArrowheads="1"/>
          </p:cNvPicPr>
          <p:nvPr/>
        </p:nvPicPr>
        <p:blipFill>
          <a:blip r:embed="rId3"/>
          <a:srcRect/>
          <a:stretch>
            <a:fillRect/>
          </a:stretch>
        </p:blipFill>
        <p:spPr bwMode="auto">
          <a:xfrm>
            <a:off x="2177823" y="1443944"/>
            <a:ext cx="1543050" cy="2162175"/>
          </a:xfrm>
          <a:prstGeom prst="rect">
            <a:avLst/>
          </a:prstGeom>
          <a:noFill/>
        </p:spPr>
      </p:pic>
      <p:pic>
        <p:nvPicPr>
          <p:cNvPr id="1028" name="Picture 4" descr="C:\ek\Academic_Programs\CS_Partnership\images\rohrer.jpg"/>
          <p:cNvPicPr>
            <a:picLocks noChangeAspect="1" noChangeArrowheads="1"/>
          </p:cNvPicPr>
          <p:nvPr/>
        </p:nvPicPr>
        <p:blipFill>
          <a:blip r:embed="rId4"/>
          <a:srcRect/>
          <a:stretch>
            <a:fillRect/>
          </a:stretch>
        </p:blipFill>
        <p:spPr bwMode="auto">
          <a:xfrm>
            <a:off x="3778930" y="1443946"/>
            <a:ext cx="1543050" cy="2162175"/>
          </a:xfrm>
          <a:prstGeom prst="rect">
            <a:avLst/>
          </a:prstGeom>
          <a:noFill/>
        </p:spPr>
      </p:pic>
      <p:graphicFrame>
        <p:nvGraphicFramePr>
          <p:cNvPr id="25" name="Table 24"/>
          <p:cNvGraphicFramePr>
            <a:graphicFrameLocks noGrp="1"/>
          </p:cNvGraphicFramePr>
          <p:nvPr/>
        </p:nvGraphicFramePr>
        <p:xfrm>
          <a:off x="5573486" y="1382463"/>
          <a:ext cx="3320142" cy="3472542"/>
        </p:xfrm>
        <a:graphic>
          <a:graphicData uri="http://schemas.openxmlformats.org/drawingml/2006/table">
            <a:tbl>
              <a:tblPr firstRow="1" bandRow="1">
                <a:tableStyleId>{5C22544A-7EE6-4342-B048-85BDC9FD1C3A}</a:tableStyleId>
              </a:tblPr>
              <a:tblGrid>
                <a:gridCol w="3320142"/>
              </a:tblGrid>
              <a:tr h="2362199">
                <a:tc>
                  <a:txBody>
                    <a:bodyPr/>
                    <a:lstStyle/>
                    <a:p>
                      <a:endParaRPr lang="en-US" sz="1600" dirty="0"/>
                    </a:p>
                  </a:txBody>
                  <a:tcPr/>
                </a:tc>
              </a:tr>
              <a:tr h="1110343">
                <a:tc>
                  <a:txBody>
                    <a:bodyPr/>
                    <a:lstStyle/>
                    <a:p>
                      <a:r>
                        <a:rPr lang="en-US" sz="1100" b="1" dirty="0" smtClean="0"/>
                        <a:t>J. Georg Bednorz and K. Alexander </a:t>
                      </a:r>
                      <a:r>
                        <a:rPr lang="en-US" sz="1100" b="1" dirty="0" err="1" smtClean="0"/>
                        <a:t>Müller</a:t>
                      </a:r>
                      <a:r>
                        <a:rPr lang="en-US" sz="1100" b="1" dirty="0" smtClean="0"/>
                        <a:t> </a:t>
                      </a:r>
                      <a:r>
                        <a:rPr lang="en-US" sz="1100" b="0" dirty="0" smtClean="0"/>
                        <a:t>won</a:t>
                      </a:r>
                      <a:r>
                        <a:rPr lang="en-US" sz="1100" b="0" baseline="0" dirty="0" smtClean="0"/>
                        <a:t> the </a:t>
                      </a:r>
                      <a:r>
                        <a:rPr lang="en-US" sz="1100" b="1" baseline="0" dirty="0" smtClean="0"/>
                        <a:t>1987 Nobel Prize in Physics</a:t>
                      </a:r>
                      <a:r>
                        <a:rPr lang="en-US" sz="1100" b="0" baseline="0" dirty="0" smtClean="0"/>
                        <a:t> </a:t>
                      </a:r>
                      <a:r>
                        <a:rPr lang="en-US" sz="1100" b="0" dirty="0" smtClean="0"/>
                        <a:t>for their important break-through in the discovery of </a:t>
                      </a:r>
                      <a:r>
                        <a:rPr lang="en-US" sz="1100" b="1" dirty="0" smtClean="0"/>
                        <a:t>superconductivity in ceramic materials</a:t>
                      </a:r>
                      <a:r>
                        <a:rPr lang="en-US" sz="1100" b="0" dirty="0" smtClean="0"/>
                        <a:t>.</a:t>
                      </a:r>
                      <a:endParaRPr lang="en-US" sz="1100" b="0" dirty="0"/>
                    </a:p>
                  </a:txBody>
                  <a:tcPr/>
                </a:tc>
              </a:tr>
            </a:tbl>
          </a:graphicData>
        </a:graphic>
      </p:graphicFrame>
      <p:pic>
        <p:nvPicPr>
          <p:cNvPr id="1029" name="Picture 5" descr="C:\ek\Academic_Programs\CS_Partnership\images\bednorz.jpg"/>
          <p:cNvPicPr>
            <a:picLocks noChangeAspect="1" noChangeArrowheads="1"/>
          </p:cNvPicPr>
          <p:nvPr/>
        </p:nvPicPr>
        <p:blipFill>
          <a:blip r:embed="rId5"/>
          <a:srcRect/>
          <a:stretch>
            <a:fillRect/>
          </a:stretch>
        </p:blipFill>
        <p:spPr bwMode="auto">
          <a:xfrm>
            <a:off x="5618076" y="1497693"/>
            <a:ext cx="1598246" cy="2061935"/>
          </a:xfrm>
          <a:prstGeom prst="rect">
            <a:avLst/>
          </a:prstGeom>
          <a:noFill/>
        </p:spPr>
      </p:pic>
      <p:pic>
        <p:nvPicPr>
          <p:cNvPr id="1030" name="Picture 6" descr="C:\ek\Academic_Programs\CS_Partnership\images\muller.jpg"/>
          <p:cNvPicPr>
            <a:picLocks noChangeAspect="1" noChangeArrowheads="1"/>
          </p:cNvPicPr>
          <p:nvPr/>
        </p:nvPicPr>
        <p:blipFill>
          <a:blip r:embed="rId6"/>
          <a:srcRect/>
          <a:stretch>
            <a:fillRect/>
          </a:stretch>
        </p:blipFill>
        <p:spPr bwMode="auto">
          <a:xfrm>
            <a:off x="7261907" y="1487714"/>
            <a:ext cx="1543050" cy="20764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app’s URL and explore the starter app</a:t>
            </a:r>
            <a:endParaRPr lang="en-US" dirty="0"/>
          </a:p>
        </p:txBody>
      </p:sp>
      <p:pic>
        <p:nvPicPr>
          <p:cNvPr id="109570" name="Picture 2"/>
          <p:cNvPicPr>
            <a:picLocks noChangeAspect="1" noChangeArrowheads="1"/>
          </p:cNvPicPr>
          <p:nvPr/>
        </p:nvPicPr>
        <p:blipFill>
          <a:blip r:embed="rId2"/>
          <a:srcRect/>
          <a:stretch>
            <a:fillRect/>
          </a:stretch>
        </p:blipFill>
        <p:spPr bwMode="auto">
          <a:xfrm>
            <a:off x="348916" y="1285123"/>
            <a:ext cx="8253663" cy="508854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Overview to see the app’s dashboard. Note the </a:t>
            </a:r>
            <a:r>
              <a:rPr lang="en-US" dirty="0" err="1" smtClean="0"/>
              <a:t>Cloudant</a:t>
            </a:r>
            <a:r>
              <a:rPr lang="en-US" dirty="0" smtClean="0"/>
              <a:t> </a:t>
            </a:r>
            <a:r>
              <a:rPr lang="en-US" dirty="0" err="1" smtClean="0"/>
              <a:t>NoSQL</a:t>
            </a:r>
            <a:r>
              <a:rPr lang="en-US" dirty="0" smtClean="0"/>
              <a:t> DB service binding</a:t>
            </a:r>
            <a:endParaRPr lang="en-US" dirty="0"/>
          </a:p>
        </p:txBody>
      </p:sp>
      <p:pic>
        <p:nvPicPr>
          <p:cNvPr id="110595" name="Picture 3"/>
          <p:cNvPicPr>
            <a:picLocks noChangeAspect="1" noChangeArrowheads="1"/>
          </p:cNvPicPr>
          <p:nvPr/>
        </p:nvPicPr>
        <p:blipFill>
          <a:blip r:embed="rId2"/>
          <a:srcRect/>
          <a:stretch>
            <a:fillRect/>
          </a:stretch>
        </p:blipFill>
        <p:spPr bwMode="auto">
          <a:xfrm>
            <a:off x="168463" y="1769395"/>
            <a:ext cx="8765787" cy="394560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the </a:t>
            </a:r>
            <a:r>
              <a:rPr lang="en-US" dirty="0" err="1" smtClean="0"/>
              <a:t>Cloudant</a:t>
            </a:r>
            <a:r>
              <a:rPr lang="en-US" dirty="0" smtClean="0"/>
              <a:t> box and launch and LAUCH the console. </a:t>
            </a:r>
            <a:endParaRPr lang="en-US" dirty="0"/>
          </a:p>
        </p:txBody>
      </p:sp>
      <p:pic>
        <p:nvPicPr>
          <p:cNvPr id="111618" name="Picture 2"/>
          <p:cNvPicPr>
            <a:picLocks noChangeAspect="1" noChangeArrowheads="1"/>
          </p:cNvPicPr>
          <p:nvPr/>
        </p:nvPicPr>
        <p:blipFill>
          <a:blip r:embed="rId2"/>
          <a:srcRect/>
          <a:stretch>
            <a:fillRect/>
          </a:stretch>
        </p:blipFill>
        <p:spPr bwMode="auto">
          <a:xfrm>
            <a:off x="372980" y="1767390"/>
            <a:ext cx="8277726" cy="1432518"/>
          </a:xfrm>
          <a:prstGeom prst="rect">
            <a:avLst/>
          </a:prstGeom>
          <a:noFill/>
          <a:ln w="9525">
            <a:noFill/>
            <a:miter lim="800000"/>
            <a:headEnd/>
            <a:tailEnd/>
          </a:ln>
          <a:effectLst/>
        </p:spPr>
      </p:pic>
      <p:pic>
        <p:nvPicPr>
          <p:cNvPr id="111619" name="Picture 3"/>
          <p:cNvPicPr>
            <a:picLocks noChangeAspect="1" noChangeArrowheads="1"/>
          </p:cNvPicPr>
          <p:nvPr/>
        </p:nvPicPr>
        <p:blipFill>
          <a:blip r:embed="rId3"/>
          <a:srcRect/>
          <a:stretch>
            <a:fillRect/>
          </a:stretch>
        </p:blipFill>
        <p:spPr bwMode="auto">
          <a:xfrm>
            <a:off x="181226" y="3395162"/>
            <a:ext cx="8610965" cy="1501691"/>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a:t>
            </a:r>
            <a:r>
              <a:rPr lang="en-US" dirty="0" err="1" smtClean="0"/>
              <a:t>my_sample_db</a:t>
            </a:r>
            <a:r>
              <a:rPr lang="en-US" dirty="0" smtClean="0"/>
              <a:t> and explore its contents.</a:t>
            </a:r>
            <a:endParaRPr lang="en-US" dirty="0"/>
          </a:p>
        </p:txBody>
      </p:sp>
      <p:pic>
        <p:nvPicPr>
          <p:cNvPr id="112642" name="Picture 2"/>
          <p:cNvPicPr>
            <a:picLocks noChangeAspect="1" noChangeArrowheads="1"/>
          </p:cNvPicPr>
          <p:nvPr/>
        </p:nvPicPr>
        <p:blipFill>
          <a:blip r:embed="rId2"/>
          <a:srcRect/>
          <a:stretch>
            <a:fillRect/>
          </a:stretch>
        </p:blipFill>
        <p:spPr bwMode="auto">
          <a:xfrm>
            <a:off x="1902243" y="1629528"/>
            <a:ext cx="4810125" cy="46577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change using the app and view the change on </a:t>
            </a:r>
            <a:r>
              <a:rPr lang="en-US" dirty="0" err="1" smtClean="0"/>
              <a:t>Cloudant</a:t>
            </a:r>
            <a:r>
              <a:rPr lang="en-US" dirty="0" smtClean="0"/>
              <a:t>.</a:t>
            </a:r>
            <a:endParaRPr lang="en-US" dirty="0"/>
          </a:p>
        </p:txBody>
      </p:sp>
      <p:pic>
        <p:nvPicPr>
          <p:cNvPr id="113666" name="Picture 2"/>
          <p:cNvPicPr>
            <a:picLocks noChangeAspect="1" noChangeArrowheads="1"/>
          </p:cNvPicPr>
          <p:nvPr/>
        </p:nvPicPr>
        <p:blipFill>
          <a:blip r:embed="rId2"/>
          <a:srcRect/>
          <a:stretch>
            <a:fillRect/>
          </a:stretch>
        </p:blipFill>
        <p:spPr bwMode="auto">
          <a:xfrm>
            <a:off x="393282" y="1176338"/>
            <a:ext cx="8429625" cy="2676525"/>
          </a:xfrm>
          <a:prstGeom prst="rect">
            <a:avLst/>
          </a:prstGeom>
          <a:noFill/>
          <a:ln w="9525">
            <a:noFill/>
            <a:miter lim="800000"/>
            <a:headEnd/>
            <a:tailEnd/>
          </a:ln>
          <a:effectLst/>
        </p:spPr>
      </p:pic>
      <p:pic>
        <p:nvPicPr>
          <p:cNvPr id="113667" name="Picture 3"/>
          <p:cNvPicPr>
            <a:picLocks noChangeAspect="1" noChangeArrowheads="1"/>
          </p:cNvPicPr>
          <p:nvPr/>
        </p:nvPicPr>
        <p:blipFill>
          <a:blip r:embed="rId3"/>
          <a:srcRect/>
          <a:stretch>
            <a:fillRect/>
          </a:stretch>
        </p:blipFill>
        <p:spPr bwMode="auto">
          <a:xfrm>
            <a:off x="673768" y="2686885"/>
            <a:ext cx="3603390" cy="397860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t>
            </a:r>
            <a:r>
              <a:rPr lang="en-US" dirty="0" err="1" smtClean="0"/>
              <a:t>Bluemix</a:t>
            </a:r>
            <a:r>
              <a:rPr lang="en-US" dirty="0" smtClean="0"/>
              <a:t>, click on Environment Variables and study the VCAP_SERVICES variable containing the </a:t>
            </a:r>
            <a:r>
              <a:rPr lang="en-US" dirty="0" err="1" smtClean="0"/>
              <a:t>Cloudant</a:t>
            </a:r>
            <a:r>
              <a:rPr lang="en-US" dirty="0" smtClean="0"/>
              <a:t> credentials.</a:t>
            </a:r>
            <a:endParaRPr lang="en-US" dirty="0"/>
          </a:p>
        </p:txBody>
      </p:sp>
      <p:pic>
        <p:nvPicPr>
          <p:cNvPr id="114691" name="Picture 3"/>
          <p:cNvPicPr>
            <a:picLocks noChangeAspect="1" noChangeArrowheads="1"/>
          </p:cNvPicPr>
          <p:nvPr/>
        </p:nvPicPr>
        <p:blipFill>
          <a:blip r:embed="rId2"/>
          <a:srcRect/>
          <a:stretch>
            <a:fillRect/>
          </a:stretch>
        </p:blipFill>
        <p:spPr bwMode="auto">
          <a:xfrm>
            <a:off x="245720" y="1731877"/>
            <a:ext cx="8677275" cy="408622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start coding, from the Overview, add </a:t>
            </a:r>
            <a:r>
              <a:rPr lang="en-US" dirty="0" err="1" smtClean="0"/>
              <a:t>Git</a:t>
            </a:r>
            <a:r>
              <a:rPr lang="en-US" dirty="0" smtClean="0"/>
              <a:t> to the project. Make sure Populate the repo is checked. Click CONTINUE.</a:t>
            </a:r>
            <a:endParaRPr lang="en-US" dirty="0"/>
          </a:p>
        </p:txBody>
      </p:sp>
      <p:pic>
        <p:nvPicPr>
          <p:cNvPr id="115714" name="Picture 2"/>
          <p:cNvPicPr>
            <a:picLocks noChangeAspect="1" noChangeArrowheads="1"/>
          </p:cNvPicPr>
          <p:nvPr/>
        </p:nvPicPr>
        <p:blipFill>
          <a:blip r:embed="rId2"/>
          <a:srcRect/>
          <a:stretch>
            <a:fillRect/>
          </a:stretch>
        </p:blipFill>
        <p:spPr bwMode="auto">
          <a:xfrm>
            <a:off x="1194888" y="1706230"/>
            <a:ext cx="6467234" cy="4441908"/>
          </a:xfrm>
          <a:prstGeom prst="rect">
            <a:avLst/>
          </a:prstGeom>
          <a:noFill/>
          <a:ln w="9525">
            <a:noFill/>
            <a:miter lim="800000"/>
            <a:headEnd/>
            <a:tailEnd/>
          </a:ln>
          <a:effectLst/>
        </p:spPr>
      </p:pic>
      <p:pic>
        <p:nvPicPr>
          <p:cNvPr id="115715" name="Picture 3"/>
          <p:cNvPicPr>
            <a:picLocks noChangeAspect="1" noChangeArrowheads="1"/>
          </p:cNvPicPr>
          <p:nvPr/>
        </p:nvPicPr>
        <p:blipFill>
          <a:blip r:embed="rId3"/>
          <a:srcRect/>
          <a:stretch>
            <a:fillRect/>
          </a:stretch>
        </p:blipFill>
        <p:spPr bwMode="auto">
          <a:xfrm>
            <a:off x="4759243" y="4168024"/>
            <a:ext cx="4108032" cy="268997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EDIT CODE to go to </a:t>
            </a:r>
            <a:r>
              <a:rPr lang="en-US" dirty="0" err="1" smtClean="0"/>
              <a:t>Bluemix</a:t>
            </a:r>
            <a:r>
              <a:rPr lang="en-US" dirty="0" smtClean="0"/>
              <a:t> </a:t>
            </a:r>
            <a:r>
              <a:rPr lang="en-US" dirty="0" err="1" smtClean="0"/>
              <a:t>DevOps</a:t>
            </a:r>
            <a:r>
              <a:rPr lang="en-US" dirty="0" smtClean="0"/>
              <a:t>. Wait for the workspace to be setup and populated with the starter code.</a:t>
            </a:r>
            <a:endParaRPr lang="en-US" dirty="0"/>
          </a:p>
        </p:txBody>
      </p:sp>
      <p:pic>
        <p:nvPicPr>
          <p:cNvPr id="117762" name="Picture 2"/>
          <p:cNvPicPr>
            <a:picLocks noChangeAspect="1" noChangeArrowheads="1"/>
          </p:cNvPicPr>
          <p:nvPr/>
        </p:nvPicPr>
        <p:blipFill>
          <a:blip r:embed="rId2"/>
          <a:srcRect/>
          <a:stretch>
            <a:fillRect/>
          </a:stretch>
        </p:blipFill>
        <p:spPr bwMode="auto">
          <a:xfrm>
            <a:off x="0" y="1608568"/>
            <a:ext cx="9179582" cy="4100253"/>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a:t>
            </a:r>
            <a:r>
              <a:rPr lang="en-US" dirty="0" err="1" smtClean="0"/>
              <a:t>Git</a:t>
            </a:r>
            <a:r>
              <a:rPr lang="en-US" dirty="0" smtClean="0"/>
              <a:t> icon to setup the repository. </a:t>
            </a:r>
            <a:endParaRPr lang="en-US" dirty="0"/>
          </a:p>
        </p:txBody>
      </p:sp>
      <p:pic>
        <p:nvPicPr>
          <p:cNvPr id="116738" name="Picture 2"/>
          <p:cNvPicPr>
            <a:picLocks noChangeAspect="1" noChangeArrowheads="1"/>
          </p:cNvPicPr>
          <p:nvPr/>
        </p:nvPicPr>
        <p:blipFill>
          <a:blip r:embed="rId2"/>
          <a:srcRect/>
          <a:stretch>
            <a:fillRect/>
          </a:stretch>
        </p:blipFill>
        <p:spPr bwMode="auto">
          <a:xfrm>
            <a:off x="56098" y="1768643"/>
            <a:ext cx="9015710" cy="419902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BUILD &amp; DEPLOY to view the pipeline</a:t>
            </a:r>
            <a:endParaRPr lang="en-US" dirty="0"/>
          </a:p>
        </p:txBody>
      </p:sp>
      <p:pic>
        <p:nvPicPr>
          <p:cNvPr id="118786" name="Picture 2"/>
          <p:cNvPicPr>
            <a:picLocks noChangeAspect="1" noChangeArrowheads="1"/>
          </p:cNvPicPr>
          <p:nvPr/>
        </p:nvPicPr>
        <p:blipFill>
          <a:blip r:embed="rId2"/>
          <a:srcRect/>
          <a:stretch>
            <a:fillRect/>
          </a:stretch>
        </p:blipFill>
        <p:spPr bwMode="auto">
          <a:xfrm>
            <a:off x="204538" y="2143377"/>
            <a:ext cx="8782072" cy="3270834"/>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5113" y="593725"/>
            <a:ext cx="8545512" cy="100488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0" cap="none" spc="0" normalizeH="0" baseline="0" noProof="0" dirty="0" smtClean="0">
                <a:ln>
                  <a:noFill/>
                </a:ln>
                <a:solidFill>
                  <a:schemeClr val="tx1"/>
                </a:solidFill>
                <a:effectLst/>
                <a:uLnTx/>
                <a:uFillTx/>
                <a:latin typeface="+mj-lt"/>
                <a:ea typeface="+mj-ea"/>
                <a:cs typeface="+mj-cs"/>
              </a:rPr>
              <a:t>Six </a:t>
            </a:r>
            <a:r>
              <a:rPr kumimoji="0" lang="en-US" sz="2200" b="1" i="0" u="none" strike="noStrike" kern="0" cap="none" spc="0" normalizeH="0" baseline="0" noProof="0" dirty="0" err="1" smtClean="0">
                <a:ln>
                  <a:noFill/>
                </a:ln>
                <a:solidFill>
                  <a:schemeClr val="tx1"/>
                </a:solidFill>
                <a:effectLst/>
                <a:uLnTx/>
                <a:uFillTx/>
                <a:latin typeface="+mj-lt"/>
                <a:ea typeface="+mj-ea"/>
                <a:cs typeface="+mj-cs"/>
              </a:rPr>
              <a:t>IBMers</a:t>
            </a:r>
            <a:r>
              <a:rPr kumimoji="0" lang="en-US" sz="2200" b="0" i="0" u="none" strike="noStrike" kern="0" cap="none" spc="0" normalizeH="0" baseline="0" noProof="0" dirty="0" smtClean="0">
                <a:ln>
                  <a:noFill/>
                </a:ln>
                <a:solidFill>
                  <a:schemeClr val="tx1"/>
                </a:solidFill>
                <a:effectLst/>
                <a:uLnTx/>
                <a:uFillTx/>
                <a:latin typeface="+mj-lt"/>
                <a:ea typeface="+mj-ea"/>
                <a:cs typeface="+mj-cs"/>
              </a:rPr>
              <a:t> have</a:t>
            </a:r>
            <a:r>
              <a:rPr kumimoji="0" lang="en-US" sz="2200" b="0" i="0" u="none" strike="noStrike" kern="0" cap="none" spc="0" normalizeH="0" noProof="0" dirty="0" smtClean="0">
                <a:ln>
                  <a:noFill/>
                </a:ln>
                <a:solidFill>
                  <a:schemeClr val="tx1"/>
                </a:solidFill>
                <a:effectLst/>
                <a:uLnTx/>
                <a:uFillTx/>
                <a:latin typeface="+mj-lt"/>
                <a:ea typeface="+mj-ea"/>
                <a:cs typeface="+mj-cs"/>
              </a:rPr>
              <a:t> won </a:t>
            </a:r>
            <a:r>
              <a:rPr kumimoji="0" lang="en-US" sz="2200" b="1" i="0" u="none" strike="noStrike" kern="0" cap="none" spc="0" normalizeH="0" noProof="0" dirty="0" smtClean="0">
                <a:ln>
                  <a:noFill/>
                </a:ln>
                <a:solidFill>
                  <a:schemeClr val="tx1"/>
                </a:solidFill>
                <a:effectLst/>
                <a:uLnTx/>
                <a:uFillTx/>
                <a:latin typeface="+mj-lt"/>
                <a:ea typeface="+mj-ea"/>
                <a:cs typeface="+mj-cs"/>
              </a:rPr>
              <a:t>Turing Awards</a:t>
            </a:r>
            <a:endParaRPr kumimoji="0" lang="en-US" sz="2200" b="1" i="0" u="none" strike="noStrike" kern="0" cap="none" spc="0" normalizeH="0" baseline="0" noProof="0" dirty="0" smtClean="0">
              <a:ln>
                <a:noFill/>
              </a:ln>
              <a:solidFill>
                <a:schemeClr val="tx1"/>
              </a:solidFill>
              <a:effectLst/>
              <a:uLnTx/>
              <a:uFillTx/>
              <a:latin typeface="+mj-lt"/>
              <a:ea typeface="+mj-ea"/>
              <a:cs typeface="+mj-cs"/>
            </a:endParaRPr>
          </a:p>
        </p:txBody>
      </p:sp>
      <p:graphicFrame>
        <p:nvGraphicFramePr>
          <p:cNvPr id="12" name="Table 11"/>
          <p:cNvGraphicFramePr>
            <a:graphicFrameLocks noGrp="1"/>
          </p:cNvGraphicFramePr>
          <p:nvPr/>
        </p:nvGraphicFramePr>
        <p:xfrm>
          <a:off x="1687284" y="1099458"/>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Frederick ("Fred") Brooks </a:t>
                      </a:r>
                      <a:r>
                        <a:rPr lang="en-US" sz="1100" b="0" dirty="0" smtClean="0"/>
                        <a:t>won the </a:t>
                      </a:r>
                      <a:r>
                        <a:rPr lang="en-US" sz="1100" b="1" dirty="0" smtClean="0"/>
                        <a:t>1999 Turing Award</a:t>
                      </a:r>
                      <a:r>
                        <a:rPr lang="en-US" sz="1100" b="0" dirty="0" smtClean="0"/>
                        <a:t> for his landmark contributions to </a:t>
                      </a:r>
                      <a:r>
                        <a:rPr lang="en-US" sz="1100" b="1" dirty="0" smtClean="0"/>
                        <a:t>computer architecture, operating systems, and software engineering</a:t>
                      </a:r>
                      <a:r>
                        <a:rPr lang="en-US" sz="1100" b="0" dirty="0" smtClean="0"/>
                        <a:t>.</a:t>
                      </a:r>
                    </a:p>
                    <a:p>
                      <a:endParaRPr lang="en-US" sz="1100" b="0" dirty="0" smtClean="0"/>
                    </a:p>
                    <a:p>
                      <a:endParaRPr lang="en-US" sz="1100" b="0" dirty="0" smtClean="0"/>
                    </a:p>
                    <a:p>
                      <a:endParaRPr lang="en-US" sz="1100" b="0" dirty="0" smtClean="0"/>
                    </a:p>
                    <a:p>
                      <a:endParaRPr lang="en-US" sz="1100" b="0" dirty="0" smtClean="0"/>
                    </a:p>
                    <a:p>
                      <a:endParaRPr lang="en-US" sz="1100" b="0" dirty="0" smtClean="0"/>
                    </a:p>
                    <a:p>
                      <a:endParaRPr lang="en-US" sz="1100" b="0" dirty="0" smtClean="0"/>
                    </a:p>
                    <a:p>
                      <a:endParaRPr lang="en-US" sz="1100" b="0" dirty="0"/>
                    </a:p>
                  </a:txBody>
                  <a:tcPr/>
                </a:tc>
              </a:tr>
            </a:tbl>
          </a:graphicData>
        </a:graphic>
      </p:graphicFrame>
      <p:graphicFrame>
        <p:nvGraphicFramePr>
          <p:cNvPr id="13" name="Table 12"/>
          <p:cNvGraphicFramePr>
            <a:graphicFrameLocks noGrp="1"/>
          </p:cNvGraphicFramePr>
          <p:nvPr/>
        </p:nvGraphicFramePr>
        <p:xfrm>
          <a:off x="3156855" y="1088572"/>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John </a:t>
                      </a:r>
                      <a:r>
                        <a:rPr lang="en-US" sz="1100" b="1" dirty="0" err="1" smtClean="0"/>
                        <a:t>Cocke</a:t>
                      </a:r>
                      <a:r>
                        <a:rPr lang="en-US" sz="1100" b="1" dirty="0" smtClean="0"/>
                        <a:t> </a:t>
                      </a:r>
                      <a:r>
                        <a:rPr lang="en-US" sz="1100" b="0" dirty="0" smtClean="0"/>
                        <a:t>won the </a:t>
                      </a:r>
                      <a:r>
                        <a:rPr lang="en-US" sz="1100" b="1" dirty="0" smtClean="0"/>
                        <a:t>1987 Turing Award</a:t>
                      </a:r>
                      <a:r>
                        <a:rPr lang="en-US" sz="1100" b="0" dirty="0" smtClean="0"/>
                        <a:t> for his significant contributions in the </a:t>
                      </a:r>
                      <a:r>
                        <a:rPr lang="en-US" sz="1100" b="1" dirty="0" smtClean="0"/>
                        <a:t>design and theory of compilers</a:t>
                      </a:r>
                      <a:r>
                        <a:rPr lang="en-US" sz="1100" b="0" dirty="0" smtClean="0"/>
                        <a:t>, the </a:t>
                      </a:r>
                      <a:r>
                        <a:rPr lang="en-US" sz="1100" b="1" dirty="0" smtClean="0"/>
                        <a:t>architecture of large systems </a:t>
                      </a:r>
                      <a:r>
                        <a:rPr lang="en-US" sz="1100" b="0" dirty="0" smtClean="0"/>
                        <a:t>and the development of </a:t>
                      </a:r>
                      <a:r>
                        <a:rPr lang="en-US" sz="1100" b="1" dirty="0" smtClean="0"/>
                        <a:t>reduced instruction set computers (RISC)</a:t>
                      </a:r>
                      <a:r>
                        <a:rPr lang="en-US" sz="1100" b="0" dirty="0" smtClean="0"/>
                        <a:t>.</a:t>
                      </a:r>
                    </a:p>
                    <a:p>
                      <a:endParaRPr lang="en-US" sz="1100" b="1" dirty="0" smtClean="0"/>
                    </a:p>
                    <a:p>
                      <a:endParaRPr lang="en-US" sz="1100" b="1" dirty="0" smtClean="0"/>
                    </a:p>
                    <a:p>
                      <a:endParaRPr lang="en-US" sz="1100" b="1" dirty="0" smtClean="0"/>
                    </a:p>
                    <a:p>
                      <a:endParaRPr lang="en-US" sz="1100" b="1" dirty="0" smtClean="0"/>
                    </a:p>
                    <a:p>
                      <a:endParaRPr lang="en-US" sz="1100" b="1" dirty="0" smtClean="0"/>
                    </a:p>
                    <a:p>
                      <a:r>
                        <a:rPr lang="en-US" sz="1100" b="0" dirty="0" smtClean="0"/>
                        <a:t>.</a:t>
                      </a:r>
                      <a:endParaRPr lang="en-US" sz="1100" b="1" dirty="0"/>
                    </a:p>
                  </a:txBody>
                  <a:tcPr/>
                </a:tc>
              </a:tr>
            </a:tbl>
          </a:graphicData>
        </a:graphic>
      </p:graphicFrame>
      <p:graphicFrame>
        <p:nvGraphicFramePr>
          <p:cNvPr id="14" name="Table 13"/>
          <p:cNvGraphicFramePr>
            <a:graphicFrameLocks noGrp="1"/>
          </p:cNvGraphicFramePr>
          <p:nvPr/>
        </p:nvGraphicFramePr>
        <p:xfrm>
          <a:off x="6117769" y="1066802"/>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Kenneth E. ("Ken") Iverson </a:t>
                      </a:r>
                      <a:r>
                        <a:rPr lang="en-US" sz="1100" b="0" dirty="0" smtClean="0"/>
                        <a:t>won the </a:t>
                      </a:r>
                      <a:r>
                        <a:rPr lang="en-US" sz="1100" b="1" dirty="0" smtClean="0"/>
                        <a:t>1979 Turing Award</a:t>
                      </a:r>
                      <a:r>
                        <a:rPr lang="en-US" sz="1100" b="0" dirty="0" smtClean="0"/>
                        <a:t> for his pioneering effort in programming languages and mathematical notation resulting in </a:t>
                      </a:r>
                      <a:r>
                        <a:rPr lang="en-US" sz="1100" b="1" dirty="0" smtClean="0"/>
                        <a:t>APL</a:t>
                      </a:r>
                      <a:r>
                        <a:rPr lang="en-US" sz="1100" b="0" dirty="0" smtClean="0"/>
                        <a:t>, for his contributions to the implementation of </a:t>
                      </a:r>
                      <a:r>
                        <a:rPr lang="en-US" sz="1100" b="1" dirty="0" smtClean="0"/>
                        <a:t>interactive systems</a:t>
                      </a:r>
                      <a:r>
                        <a:rPr lang="en-US" sz="1100" b="0" dirty="0" smtClean="0"/>
                        <a:t>, to </a:t>
                      </a:r>
                      <a:r>
                        <a:rPr lang="en-US" sz="1100" b="1" dirty="0" smtClean="0"/>
                        <a:t>educational uses </a:t>
                      </a:r>
                      <a:r>
                        <a:rPr lang="en-US" sz="1100" b="0" dirty="0" smtClean="0"/>
                        <a:t>of APL, and to </a:t>
                      </a:r>
                      <a:r>
                        <a:rPr lang="en-US" sz="1100" b="1" dirty="0" smtClean="0"/>
                        <a:t>programming language theory and practice</a:t>
                      </a:r>
                      <a:r>
                        <a:rPr lang="en-US" sz="1100" b="0" dirty="0" smtClean="0"/>
                        <a:t>.</a:t>
                      </a:r>
                      <a:endParaRPr lang="en-US" sz="1100" b="0" dirty="0"/>
                    </a:p>
                  </a:txBody>
                  <a:tcPr/>
                </a:tc>
              </a:tr>
            </a:tbl>
          </a:graphicData>
        </a:graphic>
      </p:graphicFrame>
      <p:graphicFrame>
        <p:nvGraphicFramePr>
          <p:cNvPr id="16" name="Table 15"/>
          <p:cNvGraphicFramePr>
            <a:graphicFrameLocks noGrp="1"/>
          </p:cNvGraphicFramePr>
          <p:nvPr/>
        </p:nvGraphicFramePr>
        <p:xfrm>
          <a:off x="7587340" y="1066802"/>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John Backus </a:t>
                      </a:r>
                      <a:r>
                        <a:rPr lang="en-US" sz="1100" b="0" dirty="0" smtClean="0"/>
                        <a:t>won the </a:t>
                      </a:r>
                      <a:r>
                        <a:rPr lang="en-US" sz="1100" b="1" dirty="0" smtClean="0"/>
                        <a:t>1977 Turing Award</a:t>
                      </a:r>
                      <a:r>
                        <a:rPr lang="en-US" sz="1100" b="0" dirty="0" smtClean="0"/>
                        <a:t> for his profound, influential, and lasting contributions to the </a:t>
                      </a:r>
                      <a:r>
                        <a:rPr lang="en-US" sz="1100" b="1" dirty="0" smtClean="0"/>
                        <a:t>design of practical high-level programming systems</a:t>
                      </a:r>
                      <a:r>
                        <a:rPr lang="en-US" sz="1100" b="0" dirty="0" smtClean="0"/>
                        <a:t>, notably through his work on </a:t>
                      </a:r>
                      <a:r>
                        <a:rPr lang="en-US" sz="1100" b="1" dirty="0" smtClean="0"/>
                        <a:t>FORTRAN</a:t>
                      </a:r>
                      <a:r>
                        <a:rPr lang="en-US" sz="1100" b="0" dirty="0" smtClean="0"/>
                        <a:t>, and for seminal publication of </a:t>
                      </a:r>
                      <a:r>
                        <a:rPr lang="en-US" sz="1100" b="1" dirty="0" smtClean="0"/>
                        <a:t>formal procedures for the specification of programming languages</a:t>
                      </a:r>
                      <a:r>
                        <a:rPr lang="en-US" sz="1100" b="0" dirty="0" smtClean="0"/>
                        <a:t>.</a:t>
                      </a:r>
                      <a:endParaRPr lang="en-US" sz="1100" b="0" dirty="0"/>
                    </a:p>
                  </a:txBody>
                  <a:tcPr/>
                </a:tc>
              </a:tr>
            </a:tbl>
          </a:graphicData>
        </a:graphic>
      </p:graphicFrame>
      <p:graphicFrame>
        <p:nvGraphicFramePr>
          <p:cNvPr id="17" name="Table 16"/>
          <p:cNvGraphicFramePr>
            <a:graphicFrameLocks noGrp="1"/>
          </p:cNvGraphicFramePr>
          <p:nvPr/>
        </p:nvGraphicFramePr>
        <p:xfrm>
          <a:off x="4637312" y="1077686"/>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Edgar F. ("Ted") </a:t>
                      </a:r>
                      <a:r>
                        <a:rPr lang="en-US" sz="1100" b="1" dirty="0" err="1" smtClean="0"/>
                        <a:t>Codd</a:t>
                      </a:r>
                      <a:r>
                        <a:rPr lang="en-US" sz="1100" b="1" dirty="0" smtClean="0"/>
                        <a:t> </a:t>
                      </a:r>
                      <a:r>
                        <a:rPr lang="en-US" sz="1100" b="0" dirty="0" smtClean="0"/>
                        <a:t>won the </a:t>
                      </a:r>
                      <a:r>
                        <a:rPr lang="en-US" sz="1100" b="1" dirty="0" smtClean="0"/>
                        <a:t>1981 Turing Award</a:t>
                      </a:r>
                      <a:r>
                        <a:rPr lang="en-US" sz="1100" b="0" dirty="0" smtClean="0"/>
                        <a:t> for his fundamental and continuing contributions to the </a:t>
                      </a:r>
                      <a:r>
                        <a:rPr lang="en-US" sz="1100" b="1" dirty="0" smtClean="0"/>
                        <a:t>theory and practice of database management systems</a:t>
                      </a:r>
                      <a:r>
                        <a:rPr lang="en-US" sz="1100" b="0" dirty="0" smtClean="0"/>
                        <a:t>.</a:t>
                      </a:r>
                    </a:p>
                    <a:p>
                      <a:endParaRPr lang="en-US" sz="1100" b="0" dirty="0" smtClean="0"/>
                    </a:p>
                    <a:p>
                      <a:endParaRPr lang="en-US" sz="1100" b="0" dirty="0" smtClean="0"/>
                    </a:p>
                    <a:p>
                      <a:endParaRPr lang="en-US" sz="1100" b="0" dirty="0" smtClean="0"/>
                    </a:p>
                    <a:p>
                      <a:endParaRPr lang="en-US" sz="1100" b="0" dirty="0" smtClean="0"/>
                    </a:p>
                    <a:p>
                      <a:endParaRPr lang="en-US" sz="1100" b="0" dirty="0" smtClean="0"/>
                    </a:p>
                    <a:p>
                      <a:endParaRPr lang="en-US" sz="1100" b="0" dirty="0" smtClean="0"/>
                    </a:p>
                    <a:p>
                      <a:endParaRPr lang="en-US" sz="1100" b="0" dirty="0"/>
                    </a:p>
                  </a:txBody>
                  <a:tcPr/>
                </a:tc>
              </a:tr>
            </a:tbl>
          </a:graphicData>
        </a:graphic>
      </p:graphicFrame>
      <p:graphicFrame>
        <p:nvGraphicFramePr>
          <p:cNvPr id="18" name="Table 17"/>
          <p:cNvGraphicFramePr>
            <a:graphicFrameLocks noGrp="1"/>
          </p:cNvGraphicFramePr>
          <p:nvPr/>
        </p:nvGraphicFramePr>
        <p:xfrm>
          <a:off x="217712" y="1099455"/>
          <a:ext cx="1415147" cy="4951981"/>
        </p:xfrm>
        <a:graphic>
          <a:graphicData uri="http://schemas.openxmlformats.org/drawingml/2006/table">
            <a:tbl>
              <a:tblPr firstRow="1" bandRow="1">
                <a:tableStyleId>{5C22544A-7EE6-4342-B048-85BDC9FD1C3A}</a:tableStyleId>
              </a:tblPr>
              <a:tblGrid>
                <a:gridCol w="1415147"/>
              </a:tblGrid>
              <a:tr h="1675381">
                <a:tc>
                  <a:txBody>
                    <a:bodyPr/>
                    <a:lstStyle/>
                    <a:p>
                      <a:endParaRPr lang="en-US" sz="1600" dirty="0"/>
                    </a:p>
                  </a:txBody>
                  <a:tcPr/>
                </a:tc>
              </a:tr>
              <a:tr h="2907504">
                <a:tc>
                  <a:txBody>
                    <a:bodyPr/>
                    <a:lstStyle/>
                    <a:p>
                      <a:r>
                        <a:rPr lang="en-US" sz="1100" b="1" dirty="0" smtClean="0"/>
                        <a:t>Frances Elizabeth ("Fran") Allen</a:t>
                      </a:r>
                      <a:r>
                        <a:rPr lang="en-US" sz="1100" b="0" dirty="0" smtClean="0"/>
                        <a:t> won the </a:t>
                      </a:r>
                      <a:r>
                        <a:rPr lang="en-US" sz="1100" b="1" dirty="0" smtClean="0"/>
                        <a:t>2006 Turing Award</a:t>
                      </a:r>
                      <a:r>
                        <a:rPr lang="en-US" sz="1100" b="0" dirty="0" smtClean="0"/>
                        <a:t> for her pioneering contributions to the theory and practice of optimizing compiler techniques that laid the foundation for modern </a:t>
                      </a:r>
                      <a:r>
                        <a:rPr lang="en-US" sz="1100" b="1" dirty="0" smtClean="0"/>
                        <a:t>optimizing compilers and automatic parallel execution</a:t>
                      </a:r>
                      <a:r>
                        <a:rPr lang="en-US" sz="1100" b="0" dirty="0" smtClean="0"/>
                        <a:t>.</a:t>
                      </a:r>
                    </a:p>
                    <a:p>
                      <a:endParaRPr lang="en-US" sz="1100" b="0" dirty="0" smtClean="0"/>
                    </a:p>
                    <a:p>
                      <a:endParaRPr lang="en-US" sz="1100" b="0" dirty="0" smtClean="0"/>
                    </a:p>
                    <a:p>
                      <a:endParaRPr lang="en-US" sz="1100" b="0" dirty="0" smtClean="0"/>
                    </a:p>
                    <a:p>
                      <a:endParaRPr lang="en-US" sz="1100" b="1" dirty="0"/>
                    </a:p>
                  </a:txBody>
                  <a:tcPr/>
                </a:tc>
              </a:tr>
            </a:tbl>
          </a:graphicData>
        </a:graphic>
      </p:graphicFrame>
      <p:pic>
        <p:nvPicPr>
          <p:cNvPr id="2050" name="Picture 2" descr="C:\ek\Academic_Programs\CS_Partnership\images\allen.jpg"/>
          <p:cNvPicPr>
            <a:picLocks noChangeAspect="1" noChangeArrowheads="1"/>
          </p:cNvPicPr>
          <p:nvPr/>
        </p:nvPicPr>
        <p:blipFill>
          <a:blip r:embed="rId2"/>
          <a:srcRect/>
          <a:stretch>
            <a:fillRect/>
          </a:stretch>
        </p:blipFill>
        <p:spPr bwMode="auto">
          <a:xfrm>
            <a:off x="250369" y="1287456"/>
            <a:ext cx="1347360" cy="1273532"/>
          </a:xfrm>
          <a:prstGeom prst="rect">
            <a:avLst/>
          </a:prstGeom>
          <a:noFill/>
        </p:spPr>
      </p:pic>
      <p:pic>
        <p:nvPicPr>
          <p:cNvPr id="2051" name="Picture 3" descr="C:\ek\Academic_Programs\CS_Partnership\images\backus.jpg"/>
          <p:cNvPicPr>
            <a:picLocks noChangeAspect="1" noChangeArrowheads="1"/>
          </p:cNvPicPr>
          <p:nvPr/>
        </p:nvPicPr>
        <p:blipFill>
          <a:blip r:embed="rId3"/>
          <a:srcRect/>
          <a:stretch>
            <a:fillRect/>
          </a:stretch>
        </p:blipFill>
        <p:spPr bwMode="auto">
          <a:xfrm>
            <a:off x="7622045" y="1232810"/>
            <a:ext cx="1344583" cy="1270907"/>
          </a:xfrm>
          <a:prstGeom prst="rect">
            <a:avLst/>
          </a:prstGeom>
          <a:noFill/>
        </p:spPr>
      </p:pic>
      <p:pic>
        <p:nvPicPr>
          <p:cNvPr id="2052" name="Picture 4" descr="C:\ek\Academic_Programs\CS_Partnership\images\cocke.jpg"/>
          <p:cNvPicPr>
            <a:picLocks noChangeAspect="1" noChangeArrowheads="1"/>
          </p:cNvPicPr>
          <p:nvPr/>
        </p:nvPicPr>
        <p:blipFill>
          <a:blip r:embed="rId4"/>
          <a:srcRect/>
          <a:stretch>
            <a:fillRect/>
          </a:stretch>
        </p:blipFill>
        <p:spPr bwMode="auto">
          <a:xfrm>
            <a:off x="3191782" y="1254809"/>
            <a:ext cx="1332826" cy="1259794"/>
          </a:xfrm>
          <a:prstGeom prst="rect">
            <a:avLst/>
          </a:prstGeom>
          <a:noFill/>
        </p:spPr>
      </p:pic>
      <p:pic>
        <p:nvPicPr>
          <p:cNvPr id="2053" name="Picture 5" descr="C:\ek\Academic_Programs\CS_Partnership\images\brooks.jpg"/>
          <p:cNvPicPr>
            <a:picLocks noChangeAspect="1" noChangeArrowheads="1"/>
          </p:cNvPicPr>
          <p:nvPr/>
        </p:nvPicPr>
        <p:blipFill>
          <a:blip r:embed="rId5"/>
          <a:srcRect/>
          <a:stretch>
            <a:fillRect/>
          </a:stretch>
        </p:blipFill>
        <p:spPr bwMode="auto">
          <a:xfrm>
            <a:off x="1722893" y="1276351"/>
            <a:ext cx="1356101" cy="1281794"/>
          </a:xfrm>
          <a:prstGeom prst="rect">
            <a:avLst/>
          </a:prstGeom>
          <a:noFill/>
        </p:spPr>
      </p:pic>
      <p:pic>
        <p:nvPicPr>
          <p:cNvPr id="2054" name="Picture 6" descr="C:\ek\Academic_Programs\CS_Partnership\images\codd.jpg"/>
          <p:cNvPicPr>
            <a:picLocks noChangeAspect="1" noChangeArrowheads="1"/>
          </p:cNvPicPr>
          <p:nvPr/>
        </p:nvPicPr>
        <p:blipFill>
          <a:blip r:embed="rId6"/>
          <a:srcRect/>
          <a:stretch>
            <a:fillRect/>
          </a:stretch>
        </p:blipFill>
        <p:spPr bwMode="auto">
          <a:xfrm>
            <a:off x="4672014" y="1243017"/>
            <a:ext cx="1345302" cy="1271587"/>
          </a:xfrm>
          <a:prstGeom prst="rect">
            <a:avLst/>
          </a:prstGeom>
          <a:noFill/>
        </p:spPr>
      </p:pic>
      <p:pic>
        <p:nvPicPr>
          <p:cNvPr id="2055" name="Picture 7" descr="C:\ek\Academic_Programs\CS_Partnership\images\iverson.jpg"/>
          <p:cNvPicPr>
            <a:picLocks noChangeAspect="1" noChangeArrowheads="1"/>
          </p:cNvPicPr>
          <p:nvPr/>
        </p:nvPicPr>
        <p:blipFill>
          <a:blip r:embed="rId7"/>
          <a:srcRect/>
          <a:stretch>
            <a:fillRect/>
          </a:stretch>
        </p:blipFill>
        <p:spPr bwMode="auto">
          <a:xfrm>
            <a:off x="6153151" y="1232357"/>
            <a:ext cx="1333547" cy="1260476"/>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change to the project, commit and push the change, watch the pipeline, and test the change.</a:t>
            </a:r>
            <a:endParaRPr lang="en-US" dirty="0"/>
          </a:p>
        </p:txBody>
      </p:sp>
      <p:pic>
        <p:nvPicPr>
          <p:cNvPr id="119810" name="Picture 2"/>
          <p:cNvPicPr>
            <a:picLocks noChangeAspect="1" noChangeArrowheads="1"/>
          </p:cNvPicPr>
          <p:nvPr/>
        </p:nvPicPr>
        <p:blipFill>
          <a:blip r:embed="rId2"/>
          <a:srcRect/>
          <a:stretch>
            <a:fillRect/>
          </a:stretch>
        </p:blipFill>
        <p:spPr bwMode="auto">
          <a:xfrm>
            <a:off x="233864" y="1384384"/>
            <a:ext cx="7400925" cy="1057275"/>
          </a:xfrm>
          <a:prstGeom prst="rect">
            <a:avLst/>
          </a:prstGeom>
          <a:noFill/>
          <a:ln w="9525">
            <a:noFill/>
            <a:miter lim="800000"/>
            <a:headEnd/>
            <a:tailEnd/>
          </a:ln>
          <a:effectLst/>
        </p:spPr>
      </p:pic>
      <p:pic>
        <p:nvPicPr>
          <p:cNvPr id="119811" name="Picture 3"/>
          <p:cNvPicPr>
            <a:picLocks noChangeAspect="1" noChangeArrowheads="1"/>
          </p:cNvPicPr>
          <p:nvPr/>
        </p:nvPicPr>
        <p:blipFill>
          <a:blip r:embed="rId3"/>
          <a:srcRect/>
          <a:stretch>
            <a:fillRect/>
          </a:stretch>
        </p:blipFill>
        <p:spPr bwMode="auto">
          <a:xfrm>
            <a:off x="787817" y="2286752"/>
            <a:ext cx="7285372" cy="2149433"/>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4"/>
          <a:srcRect/>
          <a:stretch>
            <a:fillRect/>
          </a:stretch>
        </p:blipFill>
        <p:spPr bwMode="auto">
          <a:xfrm>
            <a:off x="2959519" y="3601704"/>
            <a:ext cx="4981575" cy="3095625"/>
          </a:xfrm>
          <a:prstGeom prst="rect">
            <a:avLst/>
          </a:prstGeom>
          <a:noFill/>
          <a:ln w="9525">
            <a:noFill/>
            <a:miter lim="800000"/>
            <a:headEnd/>
            <a:tailEnd/>
          </a:ln>
          <a:effectLst/>
        </p:spPr>
      </p:pic>
      <p:sp>
        <p:nvSpPr>
          <p:cNvPr id="6" name="Notched Right Arrow 5"/>
          <p:cNvSpPr/>
          <p:nvPr/>
        </p:nvSpPr>
        <p:spPr>
          <a:xfrm rot="6761871">
            <a:off x="6221547" y="1270500"/>
            <a:ext cx="642986" cy="221408"/>
          </a:xfrm>
          <a:prstGeom prst="notched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0834" name="Picture 2"/>
          <p:cNvPicPr>
            <a:picLocks noChangeAspect="1" noChangeArrowheads="1"/>
          </p:cNvPicPr>
          <p:nvPr/>
        </p:nvPicPr>
        <p:blipFill>
          <a:blip r:embed="rId2"/>
          <a:srcRect/>
          <a:stretch>
            <a:fillRect/>
          </a:stretch>
        </p:blipFill>
        <p:spPr bwMode="auto">
          <a:xfrm>
            <a:off x="252413" y="1210428"/>
            <a:ext cx="3118479" cy="1965909"/>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3"/>
          <a:srcRect/>
          <a:stretch>
            <a:fillRect/>
          </a:stretch>
        </p:blipFill>
        <p:spPr bwMode="auto">
          <a:xfrm>
            <a:off x="1952877" y="2751474"/>
            <a:ext cx="3617106" cy="2193506"/>
          </a:xfrm>
          <a:prstGeom prst="rect">
            <a:avLst/>
          </a:prstGeom>
          <a:noFill/>
          <a:ln w="9525">
            <a:noFill/>
            <a:miter lim="800000"/>
            <a:headEnd/>
            <a:tailEnd/>
          </a:ln>
          <a:effectLst/>
        </p:spPr>
      </p:pic>
      <p:pic>
        <p:nvPicPr>
          <p:cNvPr id="120836" name="Picture 4"/>
          <p:cNvPicPr>
            <a:picLocks noChangeAspect="1" noChangeArrowheads="1"/>
          </p:cNvPicPr>
          <p:nvPr/>
        </p:nvPicPr>
        <p:blipFill>
          <a:blip r:embed="rId4"/>
          <a:srcRect/>
          <a:stretch>
            <a:fillRect/>
          </a:stretch>
        </p:blipFill>
        <p:spPr bwMode="auto">
          <a:xfrm>
            <a:off x="1069057" y="4738689"/>
            <a:ext cx="3166059" cy="1922096"/>
          </a:xfrm>
          <a:prstGeom prst="rect">
            <a:avLst/>
          </a:prstGeom>
          <a:noFill/>
          <a:ln w="9525">
            <a:noFill/>
            <a:miter lim="800000"/>
            <a:headEnd/>
            <a:tailEnd/>
          </a:ln>
          <a:effectLst/>
        </p:spPr>
      </p:pic>
      <p:pic>
        <p:nvPicPr>
          <p:cNvPr id="120837" name="Picture 5"/>
          <p:cNvPicPr>
            <a:picLocks noChangeAspect="1" noChangeArrowheads="1"/>
          </p:cNvPicPr>
          <p:nvPr/>
        </p:nvPicPr>
        <p:blipFill>
          <a:blip r:embed="rId5"/>
          <a:srcRect/>
          <a:stretch>
            <a:fillRect/>
          </a:stretch>
        </p:blipFill>
        <p:spPr bwMode="auto">
          <a:xfrm>
            <a:off x="5480973" y="3850105"/>
            <a:ext cx="3556394" cy="270710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the browser to test the change.</a:t>
            </a:r>
            <a:endParaRPr lang="en-US" dirty="0"/>
          </a:p>
        </p:txBody>
      </p:sp>
      <p:pic>
        <p:nvPicPr>
          <p:cNvPr id="121859" name="Picture 3"/>
          <p:cNvPicPr>
            <a:picLocks noChangeAspect="1" noChangeArrowheads="1"/>
          </p:cNvPicPr>
          <p:nvPr/>
        </p:nvPicPr>
        <p:blipFill>
          <a:blip r:embed="rId2"/>
          <a:srcRect/>
          <a:stretch>
            <a:fillRect/>
          </a:stretch>
        </p:blipFill>
        <p:spPr bwMode="auto">
          <a:xfrm>
            <a:off x="262967" y="1593894"/>
            <a:ext cx="8432341" cy="4189069"/>
          </a:xfrm>
          <a:prstGeom prst="rect">
            <a:avLst/>
          </a:prstGeom>
          <a:noFill/>
          <a:ln w="9525">
            <a:noFill/>
            <a:miter lim="800000"/>
            <a:headEnd/>
            <a:tailEnd/>
          </a:ln>
          <a:effectLst/>
        </p:spPr>
      </p:pic>
      <p:sp>
        <p:nvSpPr>
          <p:cNvPr id="4" name="Notched Right Arrow 3"/>
          <p:cNvSpPr/>
          <p:nvPr/>
        </p:nvSpPr>
        <p:spPr>
          <a:xfrm rot="6761871">
            <a:off x="2672188" y="3700494"/>
            <a:ext cx="887981" cy="371411"/>
          </a:xfrm>
          <a:prstGeom prst="notched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Clone the app repository to your desktop using </a:t>
            </a:r>
            <a:r>
              <a:rPr lang="en-US" dirty="0" err="1" smtClean="0"/>
              <a:t>Git</a:t>
            </a:r>
            <a:r>
              <a:rPr lang="en-US" dirty="0" smtClean="0"/>
              <a:t>. Make changes to the app and test locally. Commit and push the changes. Watch the BUILD&amp;DEPLOY pipeline on </a:t>
            </a:r>
            <a:r>
              <a:rPr lang="en-US" dirty="0" err="1" smtClean="0"/>
              <a:t>Bluemix</a:t>
            </a:r>
            <a:r>
              <a:rPr lang="en-US" dirty="0" smtClean="0"/>
              <a:t> </a:t>
            </a:r>
            <a:r>
              <a:rPr lang="en-US" dirty="0" err="1" smtClean="0"/>
              <a:t>DevOps</a:t>
            </a:r>
            <a:r>
              <a:rPr lang="en-US" dirty="0" smtClean="0"/>
              <a:t>. Test the app.</a:t>
            </a:r>
            <a:endParaRPr lang="en-US" dirty="0"/>
          </a:p>
        </p:txBody>
      </p:sp>
      <p:pic>
        <p:nvPicPr>
          <p:cNvPr id="122882" name="Picture 2"/>
          <p:cNvPicPr>
            <a:picLocks noChangeAspect="1" noChangeArrowheads="1"/>
          </p:cNvPicPr>
          <p:nvPr/>
        </p:nvPicPr>
        <p:blipFill>
          <a:blip r:embed="rId2"/>
          <a:srcRect/>
          <a:stretch>
            <a:fillRect/>
          </a:stretch>
        </p:blipFill>
        <p:spPr bwMode="auto">
          <a:xfrm>
            <a:off x="101853" y="2080095"/>
            <a:ext cx="8906225" cy="348452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Try TRACK&amp;PLAN</a:t>
            </a:r>
            <a:endParaRPr lang="en-US" dirty="0"/>
          </a:p>
        </p:txBody>
      </p:sp>
      <p:pic>
        <p:nvPicPr>
          <p:cNvPr id="123906" name="Picture 2"/>
          <p:cNvPicPr>
            <a:picLocks noChangeAspect="1" noChangeArrowheads="1"/>
          </p:cNvPicPr>
          <p:nvPr/>
        </p:nvPicPr>
        <p:blipFill>
          <a:blip r:embed="rId2"/>
          <a:srcRect/>
          <a:stretch>
            <a:fillRect/>
          </a:stretch>
        </p:blipFill>
        <p:spPr bwMode="auto">
          <a:xfrm>
            <a:off x="1215190" y="1292444"/>
            <a:ext cx="6926680" cy="5339461"/>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quickly explore and prototype </a:t>
            </a:r>
            <a:r>
              <a:rPr lang="en-US" smtClean="0"/>
              <a:t>with Node-RED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the Node-RED boilerplate from the Catalog</a:t>
            </a:r>
            <a:endParaRPr lang="en-US" dirty="0"/>
          </a:p>
        </p:txBody>
      </p:sp>
      <p:pic>
        <p:nvPicPr>
          <p:cNvPr id="3" name="Picture 3"/>
          <p:cNvPicPr>
            <a:picLocks noChangeAspect="1" noChangeArrowheads="1"/>
          </p:cNvPicPr>
          <p:nvPr/>
        </p:nvPicPr>
        <p:blipFill>
          <a:blip r:embed="rId2"/>
          <a:srcRect/>
          <a:stretch>
            <a:fillRect/>
          </a:stretch>
        </p:blipFill>
        <p:spPr bwMode="auto">
          <a:xfrm>
            <a:off x="76202" y="1194710"/>
            <a:ext cx="8986739" cy="50101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the app a name and click CREATE</a:t>
            </a:r>
            <a:endParaRPr lang="en-US" dirty="0"/>
          </a:p>
        </p:txBody>
      </p:sp>
      <p:pic>
        <p:nvPicPr>
          <p:cNvPr id="13315" name="Picture 3"/>
          <p:cNvPicPr>
            <a:picLocks noChangeAspect="1" noChangeArrowheads="1"/>
          </p:cNvPicPr>
          <p:nvPr/>
        </p:nvPicPr>
        <p:blipFill>
          <a:blip r:embed="rId3"/>
          <a:srcRect/>
          <a:stretch>
            <a:fillRect/>
          </a:stretch>
        </p:blipFill>
        <p:spPr bwMode="auto">
          <a:xfrm>
            <a:off x="87088" y="1286559"/>
            <a:ext cx="8973045" cy="4330470"/>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for the app to finish staging and click on the URL to open it</a:t>
            </a:r>
            <a:endParaRPr lang="en-US" dirty="0"/>
          </a:p>
        </p:txBody>
      </p:sp>
      <p:pic>
        <p:nvPicPr>
          <p:cNvPr id="14338" name="Picture 2"/>
          <p:cNvPicPr>
            <a:picLocks noChangeAspect="1" noChangeArrowheads="1"/>
          </p:cNvPicPr>
          <p:nvPr/>
        </p:nvPicPr>
        <p:blipFill>
          <a:blip r:embed="rId3"/>
          <a:srcRect/>
          <a:stretch>
            <a:fillRect/>
          </a:stretch>
        </p:blipFill>
        <p:spPr bwMode="auto">
          <a:xfrm>
            <a:off x="171450" y="1257301"/>
            <a:ext cx="8743948" cy="4926261"/>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the button to go to the Node-RED flow editor</a:t>
            </a:r>
            <a:endParaRPr lang="en-US" dirty="0"/>
          </a:p>
        </p:txBody>
      </p:sp>
      <p:pic>
        <p:nvPicPr>
          <p:cNvPr id="15362" name="Picture 2"/>
          <p:cNvPicPr>
            <a:picLocks noChangeAspect="1" noChangeArrowheads="1"/>
          </p:cNvPicPr>
          <p:nvPr/>
        </p:nvPicPr>
        <p:blipFill>
          <a:blip r:embed="rId2"/>
          <a:srcRect/>
          <a:stretch>
            <a:fillRect/>
          </a:stretch>
        </p:blipFill>
        <p:spPr bwMode="auto">
          <a:xfrm>
            <a:off x="250368" y="1101113"/>
            <a:ext cx="8544770" cy="5373601"/>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everyone can be an inventor</a:t>
            </a:r>
            <a:endParaRPr lang="en-US" dirty="0"/>
          </a:p>
        </p:txBody>
      </p:sp>
      <p:pic>
        <p:nvPicPr>
          <p:cNvPr id="2050" name="Picture 2" descr="C:\Users\IBM_ADMIN\Downloads\Patent-Leadership_FB1-(1200x1200).jpg"/>
          <p:cNvPicPr>
            <a:picLocks noChangeAspect="1" noChangeArrowheads="1"/>
          </p:cNvPicPr>
          <p:nvPr/>
        </p:nvPicPr>
        <p:blipFill>
          <a:blip r:embed="rId2"/>
          <a:srcRect/>
          <a:stretch>
            <a:fillRect/>
          </a:stretch>
        </p:blipFill>
        <p:spPr bwMode="auto">
          <a:xfrm>
            <a:off x="1543050" y="1300842"/>
            <a:ext cx="5119007" cy="5119007"/>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are ready to invent!</a:t>
            </a:r>
            <a:endParaRPr lang="en-US" dirty="0"/>
          </a:p>
        </p:txBody>
      </p:sp>
      <p:pic>
        <p:nvPicPr>
          <p:cNvPr id="16386" name="Picture 2"/>
          <p:cNvPicPr>
            <a:picLocks noChangeAspect="1" noChangeArrowheads="1"/>
          </p:cNvPicPr>
          <p:nvPr/>
        </p:nvPicPr>
        <p:blipFill>
          <a:blip r:embed="rId3"/>
          <a:srcRect/>
          <a:stretch>
            <a:fillRect/>
          </a:stretch>
        </p:blipFill>
        <p:spPr bwMode="auto">
          <a:xfrm>
            <a:off x="140185" y="1485900"/>
            <a:ext cx="8810447" cy="4457699"/>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the nodes</a:t>
            </a:r>
            <a:endParaRPr lang="en-US" dirty="0"/>
          </a:p>
        </p:txBody>
      </p:sp>
      <p:pic>
        <p:nvPicPr>
          <p:cNvPr id="17410" name="Picture 2"/>
          <p:cNvPicPr>
            <a:picLocks noChangeAspect="1" noChangeArrowheads="1"/>
          </p:cNvPicPr>
          <p:nvPr/>
        </p:nvPicPr>
        <p:blipFill>
          <a:blip r:embed="rId3"/>
          <a:srcRect/>
          <a:stretch>
            <a:fillRect/>
          </a:stretch>
        </p:blipFill>
        <p:spPr bwMode="auto">
          <a:xfrm>
            <a:off x="22446" y="1203552"/>
            <a:ext cx="1457325" cy="4276725"/>
          </a:xfrm>
          <a:prstGeom prst="rect">
            <a:avLst/>
          </a:prstGeom>
          <a:noFill/>
          <a:ln w="9525">
            <a:noFill/>
            <a:miter lim="800000"/>
            <a:headEnd/>
            <a:tailEnd/>
          </a:ln>
          <a:effectLst/>
        </p:spPr>
      </p:pic>
      <p:pic>
        <p:nvPicPr>
          <p:cNvPr id="17411" name="Picture 3"/>
          <p:cNvPicPr>
            <a:picLocks noChangeAspect="1" noChangeArrowheads="1"/>
          </p:cNvPicPr>
          <p:nvPr/>
        </p:nvPicPr>
        <p:blipFill>
          <a:blip r:embed="rId4"/>
          <a:srcRect/>
          <a:stretch>
            <a:fillRect/>
          </a:stretch>
        </p:blipFill>
        <p:spPr bwMode="auto">
          <a:xfrm>
            <a:off x="1532159" y="1213078"/>
            <a:ext cx="1485900" cy="4714875"/>
          </a:xfrm>
          <a:prstGeom prst="rect">
            <a:avLst/>
          </a:prstGeom>
          <a:noFill/>
          <a:ln w="9525">
            <a:noFill/>
            <a:miter lim="800000"/>
            <a:headEnd/>
            <a:tailEnd/>
          </a:ln>
          <a:effectLst/>
        </p:spPr>
      </p:pic>
      <p:pic>
        <p:nvPicPr>
          <p:cNvPr id="17412" name="Picture 4"/>
          <p:cNvPicPr>
            <a:picLocks noChangeAspect="1" noChangeArrowheads="1"/>
          </p:cNvPicPr>
          <p:nvPr/>
        </p:nvPicPr>
        <p:blipFill>
          <a:blip r:embed="rId5"/>
          <a:srcRect/>
          <a:stretch>
            <a:fillRect/>
          </a:stretch>
        </p:blipFill>
        <p:spPr bwMode="auto">
          <a:xfrm>
            <a:off x="2898995" y="602795"/>
            <a:ext cx="1495425" cy="6200775"/>
          </a:xfrm>
          <a:prstGeom prst="rect">
            <a:avLst/>
          </a:prstGeom>
          <a:noFill/>
          <a:ln w="9525">
            <a:noFill/>
            <a:miter lim="800000"/>
            <a:headEnd/>
            <a:tailEnd/>
          </a:ln>
          <a:effectLst/>
        </p:spPr>
      </p:pic>
      <p:pic>
        <p:nvPicPr>
          <p:cNvPr id="17413" name="Picture 5"/>
          <p:cNvPicPr>
            <a:picLocks noChangeAspect="1" noChangeArrowheads="1"/>
          </p:cNvPicPr>
          <p:nvPr/>
        </p:nvPicPr>
        <p:blipFill>
          <a:blip r:embed="rId6"/>
          <a:srcRect/>
          <a:stretch>
            <a:fillRect/>
          </a:stretch>
        </p:blipFill>
        <p:spPr bwMode="auto">
          <a:xfrm>
            <a:off x="4450903" y="450395"/>
            <a:ext cx="1504950" cy="6353175"/>
          </a:xfrm>
          <a:prstGeom prst="rect">
            <a:avLst/>
          </a:prstGeom>
          <a:noFill/>
          <a:ln w="9525">
            <a:noFill/>
            <a:miter lim="800000"/>
            <a:headEnd/>
            <a:tailEnd/>
          </a:ln>
          <a:effectLst/>
        </p:spPr>
      </p:pic>
      <p:pic>
        <p:nvPicPr>
          <p:cNvPr id="17414" name="Picture 6"/>
          <p:cNvPicPr>
            <a:picLocks noChangeAspect="1" noChangeArrowheads="1"/>
          </p:cNvPicPr>
          <p:nvPr/>
        </p:nvPicPr>
        <p:blipFill>
          <a:blip r:embed="rId7"/>
          <a:srcRect/>
          <a:stretch>
            <a:fillRect/>
          </a:stretch>
        </p:blipFill>
        <p:spPr bwMode="auto">
          <a:xfrm>
            <a:off x="5990535" y="1166132"/>
            <a:ext cx="1495425" cy="2914650"/>
          </a:xfrm>
          <a:prstGeom prst="rect">
            <a:avLst/>
          </a:prstGeom>
          <a:noFill/>
          <a:ln w="9525">
            <a:noFill/>
            <a:miter lim="800000"/>
            <a:headEnd/>
            <a:tailEnd/>
          </a:ln>
          <a:effectLst/>
        </p:spPr>
      </p:pic>
      <p:pic>
        <p:nvPicPr>
          <p:cNvPr id="17415" name="Picture 7"/>
          <p:cNvPicPr>
            <a:picLocks noChangeAspect="1" noChangeArrowheads="1"/>
          </p:cNvPicPr>
          <p:nvPr/>
        </p:nvPicPr>
        <p:blipFill>
          <a:blip r:embed="rId8"/>
          <a:srcRect/>
          <a:stretch>
            <a:fillRect/>
          </a:stretch>
        </p:blipFill>
        <p:spPr bwMode="auto">
          <a:xfrm>
            <a:off x="7556717" y="626609"/>
            <a:ext cx="1476375"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Double-click on the tab to rename the Flow</a:t>
            </a:r>
            <a:endParaRPr lang="en-US" dirty="0"/>
          </a:p>
        </p:txBody>
      </p:sp>
      <p:pic>
        <p:nvPicPr>
          <p:cNvPr id="18434" name="Picture 2"/>
          <p:cNvPicPr>
            <a:picLocks noChangeAspect="1" noChangeArrowheads="1"/>
          </p:cNvPicPr>
          <p:nvPr/>
        </p:nvPicPr>
        <p:blipFill>
          <a:blip r:embed="rId2"/>
          <a:srcRect/>
          <a:stretch>
            <a:fillRect/>
          </a:stretch>
        </p:blipFill>
        <p:spPr bwMode="auto">
          <a:xfrm>
            <a:off x="218395" y="1297442"/>
            <a:ext cx="8620125" cy="4676775"/>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palette, drag, drop and connect an http-in, http-out and a template node in that order</a:t>
            </a:r>
            <a:endParaRPr lang="en-US" dirty="0"/>
          </a:p>
        </p:txBody>
      </p:sp>
      <p:pic>
        <p:nvPicPr>
          <p:cNvPr id="19458" name="Picture 2"/>
          <p:cNvPicPr>
            <a:picLocks noChangeAspect="1" noChangeArrowheads="1"/>
          </p:cNvPicPr>
          <p:nvPr/>
        </p:nvPicPr>
        <p:blipFill>
          <a:blip r:embed="rId3"/>
          <a:srcRect/>
          <a:stretch>
            <a:fillRect/>
          </a:stretch>
        </p:blipFill>
        <p:spPr bwMode="auto">
          <a:xfrm>
            <a:off x="1676400" y="2124075"/>
            <a:ext cx="5791200" cy="2609850"/>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Double-click the http-in node, set the method to GET and the route to /hello-world</a:t>
            </a:r>
            <a:endParaRPr lang="en-US" dirty="0"/>
          </a:p>
        </p:txBody>
      </p:sp>
      <p:pic>
        <p:nvPicPr>
          <p:cNvPr id="20482" name="Picture 2"/>
          <p:cNvPicPr>
            <a:picLocks noChangeAspect="1" noChangeArrowheads="1"/>
          </p:cNvPicPr>
          <p:nvPr/>
        </p:nvPicPr>
        <p:blipFill>
          <a:blip r:embed="rId2"/>
          <a:srcRect/>
          <a:stretch>
            <a:fillRect/>
          </a:stretch>
        </p:blipFill>
        <p:spPr bwMode="auto">
          <a:xfrm>
            <a:off x="722539" y="1736952"/>
            <a:ext cx="7677150" cy="3819525"/>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the app and watch for any problems</a:t>
            </a:r>
            <a:endParaRPr lang="en-US" dirty="0"/>
          </a:p>
        </p:txBody>
      </p:sp>
      <p:pic>
        <p:nvPicPr>
          <p:cNvPr id="21506" name="Picture 2"/>
          <p:cNvPicPr>
            <a:picLocks noChangeAspect="1" noChangeArrowheads="1"/>
          </p:cNvPicPr>
          <p:nvPr/>
        </p:nvPicPr>
        <p:blipFill>
          <a:blip r:embed="rId2"/>
          <a:srcRect/>
          <a:stretch>
            <a:fillRect/>
          </a:stretch>
        </p:blipFill>
        <p:spPr bwMode="auto">
          <a:xfrm>
            <a:off x="5946320" y="1235529"/>
            <a:ext cx="1562100" cy="53340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a:srcRect/>
          <a:stretch>
            <a:fillRect/>
          </a:stretch>
        </p:blipFill>
        <p:spPr bwMode="auto">
          <a:xfrm>
            <a:off x="869920" y="2122714"/>
            <a:ext cx="6752802" cy="3450771"/>
          </a:xfrm>
          <a:prstGeom prst="rect">
            <a:avLst/>
          </a:prstGeom>
          <a:noFill/>
          <a:ln w="6350">
            <a:solidFill>
              <a:schemeClr val="tx1"/>
            </a:solidFill>
            <a:prstDash val="sysDot"/>
            <a:miter lim="800000"/>
            <a:headEnd/>
            <a:tailEnd/>
          </a:ln>
          <a:effectLst/>
        </p:spPr>
      </p:pic>
      <p:pic>
        <p:nvPicPr>
          <p:cNvPr id="6" name="Picture 5"/>
          <p:cNvPicPr>
            <a:picLocks noChangeAspect="1" noChangeArrowheads="1"/>
          </p:cNvPicPr>
          <p:nvPr/>
        </p:nvPicPr>
        <p:blipFill>
          <a:blip r:embed="rId4"/>
          <a:srcRect/>
          <a:stretch>
            <a:fillRect/>
          </a:stretch>
        </p:blipFill>
        <p:spPr bwMode="auto">
          <a:xfrm rot="10800000">
            <a:off x="4060371" y="1433597"/>
            <a:ext cx="1915886" cy="678232"/>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try it out by opening </a:t>
            </a:r>
            <a:r>
              <a:rPr lang="en-US" dirty="0" smtClean="0">
                <a:solidFill>
                  <a:schemeClr val="accent1">
                    <a:lumMod val="75000"/>
                  </a:schemeClr>
                </a:solidFill>
              </a:rPr>
              <a:t>abc-smart-chat.mybluemix.net/hello-world </a:t>
            </a:r>
            <a:r>
              <a:rPr lang="en-US" dirty="0" smtClean="0"/>
              <a:t>in a new browser window</a:t>
            </a:r>
            <a:endParaRPr lang="en-US" dirty="0"/>
          </a:p>
        </p:txBody>
      </p:sp>
      <p:pic>
        <p:nvPicPr>
          <p:cNvPr id="22530" name="Picture 2"/>
          <p:cNvPicPr>
            <a:picLocks noChangeAspect="1" noChangeArrowheads="1"/>
          </p:cNvPicPr>
          <p:nvPr/>
        </p:nvPicPr>
        <p:blipFill>
          <a:blip r:embed="rId3"/>
          <a:srcRect/>
          <a:stretch>
            <a:fillRect/>
          </a:stretch>
        </p:blipFill>
        <p:spPr bwMode="auto">
          <a:xfrm>
            <a:off x="1630780" y="1762627"/>
            <a:ext cx="5810250" cy="4343400"/>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Double-click on the template node and add a hello-world greeting in HTML</a:t>
            </a:r>
            <a:endParaRPr lang="en-US" dirty="0"/>
          </a:p>
        </p:txBody>
      </p:sp>
      <p:pic>
        <p:nvPicPr>
          <p:cNvPr id="23554" name="Picture 2"/>
          <p:cNvPicPr>
            <a:picLocks noChangeAspect="1" noChangeArrowheads="1"/>
          </p:cNvPicPr>
          <p:nvPr/>
        </p:nvPicPr>
        <p:blipFill>
          <a:blip r:embed="rId2"/>
          <a:srcRect/>
          <a:stretch>
            <a:fillRect/>
          </a:stretch>
        </p:blipFill>
        <p:spPr bwMode="auto">
          <a:xfrm>
            <a:off x="1159384" y="1384134"/>
            <a:ext cx="6717289" cy="4920414"/>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the app and refresh the /hello-world page</a:t>
            </a:r>
            <a:endParaRPr lang="en-US" dirty="0"/>
          </a:p>
        </p:txBody>
      </p:sp>
      <p:pic>
        <p:nvPicPr>
          <p:cNvPr id="24578" name="Picture 2"/>
          <p:cNvPicPr>
            <a:picLocks noChangeAspect="1" noChangeArrowheads="1"/>
          </p:cNvPicPr>
          <p:nvPr/>
        </p:nvPicPr>
        <p:blipFill>
          <a:blip r:embed="rId3"/>
          <a:srcRect/>
          <a:stretch>
            <a:fillRect/>
          </a:stretch>
        </p:blipFill>
        <p:spPr bwMode="auto">
          <a:xfrm>
            <a:off x="2235367" y="1428500"/>
            <a:ext cx="4552950" cy="4410075"/>
          </a:xfrm>
          <a:prstGeom prst="rect">
            <a:avLst/>
          </a:prstGeom>
          <a:noFill/>
          <a:ln w="6350">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template to have a form with an input</a:t>
            </a:r>
            <a:endParaRPr lang="en-US" dirty="0"/>
          </a:p>
        </p:txBody>
      </p:sp>
      <p:pic>
        <p:nvPicPr>
          <p:cNvPr id="25602" name="Picture 2"/>
          <p:cNvPicPr>
            <a:picLocks noChangeAspect="1" noChangeArrowheads="1"/>
          </p:cNvPicPr>
          <p:nvPr/>
        </p:nvPicPr>
        <p:blipFill>
          <a:blip r:embed="rId2"/>
          <a:srcRect/>
          <a:stretch>
            <a:fillRect/>
          </a:stretch>
        </p:blipFill>
        <p:spPr bwMode="auto">
          <a:xfrm>
            <a:off x="1870585" y="1167063"/>
            <a:ext cx="4377632" cy="5534527"/>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k\Academic_Programs\CS_Partnership\ibm-inventions.png"/>
          <p:cNvPicPr>
            <a:picLocks noChangeAspect="1" noChangeArrowheads="1"/>
          </p:cNvPicPr>
          <p:nvPr/>
        </p:nvPicPr>
        <p:blipFill>
          <a:blip r:embed="rId2"/>
          <a:srcRect/>
          <a:stretch>
            <a:fillRect/>
          </a:stretch>
        </p:blipFill>
        <p:spPr bwMode="auto">
          <a:xfrm>
            <a:off x="391886" y="1060585"/>
            <a:ext cx="8137072" cy="5198685"/>
          </a:xfrm>
          <a:prstGeom prst="rect">
            <a:avLst/>
          </a:prstGeom>
          <a:noFill/>
        </p:spPr>
      </p:pic>
      <p:sp>
        <p:nvSpPr>
          <p:cNvPr id="2" name="Title 1"/>
          <p:cNvSpPr>
            <a:spLocks noGrp="1"/>
          </p:cNvSpPr>
          <p:nvPr>
            <p:ph type="title"/>
          </p:nvPr>
        </p:nvSpPr>
        <p:spPr/>
        <p:txBody>
          <a:bodyPr/>
          <a:lstStyle/>
          <a:p>
            <a:r>
              <a:rPr lang="en-US" dirty="0" smtClean="0"/>
              <a:t>Notable Inventions by </a:t>
            </a:r>
            <a:r>
              <a:rPr lang="en-US" dirty="0" err="1" smtClean="0"/>
              <a:t>IBMers</a:t>
            </a:r>
            <a:r>
              <a:rPr lang="en-US" dirty="0" smtClean="0"/>
              <a:t/>
            </a:r>
            <a:br>
              <a:rPr lang="en-US" dirty="0" smtClean="0"/>
            </a:br>
            <a:r>
              <a:rPr lang="en-US" dirty="0" smtClean="0">
                <a:hlinkClick r:id="rId3"/>
              </a:rPr>
              <a:t>http://www-03.ibm.com/ibm/history/ibm100/us/en/icons/</a:t>
            </a:r>
            <a:r>
              <a:rPr lang="en-US" dirty="0" smtClean="0"/>
              <a:t> </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add the /greet route with method GET</a:t>
            </a:r>
            <a:endParaRPr lang="en-US" dirty="0"/>
          </a:p>
        </p:txBody>
      </p:sp>
      <p:pic>
        <p:nvPicPr>
          <p:cNvPr id="26626" name="Picture 2"/>
          <p:cNvPicPr>
            <a:picLocks noChangeAspect="1" noChangeArrowheads="1"/>
          </p:cNvPicPr>
          <p:nvPr/>
        </p:nvPicPr>
        <p:blipFill>
          <a:blip r:embed="rId3"/>
          <a:srcRect/>
          <a:stretch>
            <a:fillRect/>
          </a:stretch>
        </p:blipFill>
        <p:spPr bwMode="auto">
          <a:xfrm>
            <a:off x="578016" y="1502696"/>
            <a:ext cx="7928310" cy="45628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the app, refresh the hello-world page, enter your name and press &lt;ENTER&gt;</a:t>
            </a:r>
            <a:endParaRPr lang="en-US" dirty="0"/>
          </a:p>
        </p:txBody>
      </p:sp>
      <p:pic>
        <p:nvPicPr>
          <p:cNvPr id="27650" name="Picture 2"/>
          <p:cNvPicPr>
            <a:picLocks noChangeAspect="1" noChangeArrowheads="1"/>
          </p:cNvPicPr>
          <p:nvPr/>
        </p:nvPicPr>
        <p:blipFill>
          <a:blip r:embed="rId2"/>
          <a:srcRect/>
          <a:stretch>
            <a:fillRect/>
          </a:stretch>
        </p:blipFill>
        <p:spPr bwMode="auto">
          <a:xfrm>
            <a:off x="1926808" y="1964907"/>
            <a:ext cx="4448175" cy="3457575"/>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tab for the Smart Chat</a:t>
            </a:r>
            <a:endParaRPr lang="en-US" dirty="0"/>
          </a:p>
        </p:txBody>
      </p:sp>
      <p:pic>
        <p:nvPicPr>
          <p:cNvPr id="28674" name="Picture 2"/>
          <p:cNvPicPr>
            <a:picLocks noChangeAspect="1" noChangeArrowheads="1"/>
          </p:cNvPicPr>
          <p:nvPr/>
        </p:nvPicPr>
        <p:blipFill>
          <a:blip r:embed="rId3"/>
          <a:srcRect/>
          <a:stretch>
            <a:fillRect/>
          </a:stretch>
        </p:blipFill>
        <p:spPr bwMode="auto">
          <a:xfrm>
            <a:off x="6821655" y="727408"/>
            <a:ext cx="866775" cy="1047750"/>
          </a:xfrm>
          <a:prstGeom prst="rect">
            <a:avLst/>
          </a:prstGeom>
          <a:noFill/>
          <a:ln w="9525">
            <a:solidFill>
              <a:schemeClr val="tx1"/>
            </a:solidFill>
            <a:prstDash val="sysDot"/>
            <a:miter lim="800000"/>
            <a:headEnd/>
            <a:tailEnd/>
          </a:ln>
          <a:effectLst/>
        </p:spPr>
      </p:pic>
      <p:pic>
        <p:nvPicPr>
          <p:cNvPr id="28675" name="Picture 3"/>
          <p:cNvPicPr>
            <a:picLocks noChangeAspect="1" noChangeArrowheads="1"/>
          </p:cNvPicPr>
          <p:nvPr/>
        </p:nvPicPr>
        <p:blipFill>
          <a:blip r:embed="rId4"/>
          <a:srcRect/>
          <a:stretch>
            <a:fillRect/>
          </a:stretch>
        </p:blipFill>
        <p:spPr bwMode="auto">
          <a:xfrm>
            <a:off x="1129216" y="1671389"/>
            <a:ext cx="5309073" cy="4681285"/>
          </a:xfrm>
          <a:prstGeom prst="rect">
            <a:avLst/>
          </a:prstGeom>
          <a:noFill/>
          <a:ln w="9525">
            <a:solidFill>
              <a:schemeClr val="tx1"/>
            </a:solidFill>
            <a:prstDash val="sysDot"/>
            <a:miter lim="800000"/>
            <a:headEnd/>
            <a:tailEnd/>
          </a:ln>
          <a:effectLst/>
        </p:spPr>
      </p:pic>
      <p:pic>
        <p:nvPicPr>
          <p:cNvPr id="5" name="Picture 4"/>
          <p:cNvPicPr>
            <a:picLocks noChangeAspect="1" noChangeArrowheads="1"/>
          </p:cNvPicPr>
          <p:nvPr/>
        </p:nvPicPr>
        <p:blipFill>
          <a:blip r:embed="rId5"/>
          <a:srcRect/>
          <a:stretch>
            <a:fillRect/>
          </a:stretch>
        </p:blipFill>
        <p:spPr bwMode="auto">
          <a:xfrm rot="10800000">
            <a:off x="4866487" y="880144"/>
            <a:ext cx="1915886" cy="78021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 new route /chat with method GET and the shell of the chat page</a:t>
            </a:r>
            <a:endParaRPr lang="en-US" dirty="0"/>
          </a:p>
        </p:txBody>
      </p:sp>
      <p:pic>
        <p:nvPicPr>
          <p:cNvPr id="29699" name="Picture 3"/>
          <p:cNvPicPr>
            <a:picLocks noChangeAspect="1" noChangeArrowheads="1"/>
          </p:cNvPicPr>
          <p:nvPr/>
        </p:nvPicPr>
        <p:blipFill>
          <a:blip r:embed="rId2"/>
          <a:srcRect/>
          <a:stretch>
            <a:fillRect/>
          </a:stretch>
        </p:blipFill>
        <p:spPr bwMode="auto">
          <a:xfrm>
            <a:off x="1299160" y="1130968"/>
            <a:ext cx="6515445" cy="53660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the page with CSS</a:t>
            </a:r>
            <a:endParaRPr lang="en-US" dirty="0"/>
          </a:p>
        </p:txBody>
      </p:sp>
      <p:pic>
        <p:nvPicPr>
          <p:cNvPr id="30722" name="Picture 2"/>
          <p:cNvPicPr>
            <a:picLocks noChangeAspect="1" noChangeArrowheads="1"/>
          </p:cNvPicPr>
          <p:nvPr/>
        </p:nvPicPr>
        <p:blipFill>
          <a:blip r:embed="rId4"/>
          <a:srcRect/>
          <a:stretch>
            <a:fillRect/>
          </a:stretch>
        </p:blipFill>
        <p:spPr bwMode="auto">
          <a:xfrm>
            <a:off x="987341" y="1002138"/>
            <a:ext cx="4781115" cy="5591175"/>
          </a:xfrm>
          <a:prstGeom prst="rect">
            <a:avLst/>
          </a:prstGeom>
          <a:noFill/>
          <a:ln w="9525">
            <a:solidFill>
              <a:schemeClr val="tx1"/>
            </a:solidFill>
            <a:prstDash val="sysDot"/>
            <a:miter lim="800000"/>
            <a:headEnd/>
            <a:tailEnd/>
          </a:ln>
          <a:effectLst/>
        </p:spPr>
      </p:pic>
      <p:graphicFrame>
        <p:nvGraphicFramePr>
          <p:cNvPr id="4" name="Object 3"/>
          <p:cNvGraphicFramePr>
            <a:graphicFrameLocks noChangeAspect="1"/>
          </p:cNvGraphicFramePr>
          <p:nvPr/>
        </p:nvGraphicFramePr>
        <p:xfrm>
          <a:off x="5003241" y="2243890"/>
          <a:ext cx="591445" cy="403056"/>
        </p:xfrm>
        <a:graphic>
          <a:graphicData uri="http://schemas.openxmlformats.org/presentationml/2006/ole">
            <p:oleObj spid="_x0000_s30723" name="Wordpad Document" r:id="rId5" imgW="5943600" imgH="20763360" progId="WordPad.Document.1">
              <p:embed/>
            </p:oleObj>
          </a:graphicData>
        </a:graphic>
      </p:graphicFrame>
      <p:pic>
        <p:nvPicPr>
          <p:cNvPr id="5" name="Picture 4"/>
          <p:cNvPicPr>
            <a:picLocks noChangeAspect="1" noChangeArrowheads="1"/>
          </p:cNvPicPr>
          <p:nvPr/>
        </p:nvPicPr>
        <p:blipFill>
          <a:blip r:embed="rId6"/>
          <a:srcRect/>
          <a:stretch>
            <a:fillRect/>
          </a:stretch>
        </p:blipFill>
        <p:spPr bwMode="auto">
          <a:xfrm rot="10800000">
            <a:off x="5131181" y="1732546"/>
            <a:ext cx="1122695" cy="457199"/>
          </a:xfrm>
          <a:prstGeom prst="rect">
            <a:avLst/>
          </a:prstGeom>
          <a:noFill/>
          <a:ln w="9525" algn="ctr">
            <a:noFill/>
            <a:miter lim="800000"/>
            <a:headEnd/>
            <a:tailEnd/>
          </a:ln>
        </p:spPr>
      </p:pic>
      <p:sp>
        <p:nvSpPr>
          <p:cNvPr id="6" name="TextBox 5"/>
          <p:cNvSpPr txBox="1"/>
          <p:nvPr/>
        </p:nvSpPr>
        <p:spPr>
          <a:xfrm>
            <a:off x="6100011" y="1419725"/>
            <a:ext cx="2225289" cy="584775"/>
          </a:xfrm>
          <a:prstGeom prst="rect">
            <a:avLst/>
          </a:prstGeom>
          <a:noFill/>
        </p:spPr>
        <p:txBody>
          <a:bodyPr wrap="none" rtlCol="0">
            <a:spAutoFit/>
          </a:bodyPr>
          <a:lstStyle/>
          <a:p>
            <a:r>
              <a:rPr lang="en-US" sz="1600" dirty="0" smtClean="0"/>
              <a:t>double-click to see the</a:t>
            </a:r>
          </a:p>
          <a:p>
            <a:r>
              <a:rPr lang="en-US" sz="1600" dirty="0" smtClean="0"/>
              <a:t>complete CSS</a:t>
            </a:r>
            <a:endParaRPr lang="en-US" sz="16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Redeploy and open the /chat route. Try the Send button.</a:t>
            </a:r>
            <a:endParaRPr lang="en-US" dirty="0"/>
          </a:p>
        </p:txBody>
      </p:sp>
      <p:pic>
        <p:nvPicPr>
          <p:cNvPr id="31746" name="Picture 2"/>
          <p:cNvPicPr>
            <a:picLocks noChangeAspect="1" noChangeArrowheads="1"/>
          </p:cNvPicPr>
          <p:nvPr/>
        </p:nvPicPr>
        <p:blipFill>
          <a:blip r:embed="rId2"/>
          <a:srcRect/>
          <a:stretch>
            <a:fillRect/>
          </a:stretch>
        </p:blipFill>
        <p:spPr bwMode="auto">
          <a:xfrm>
            <a:off x="250155" y="1257300"/>
            <a:ext cx="8665245" cy="4972050"/>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the message using web sockets. Drop a pair of </a:t>
            </a:r>
            <a:r>
              <a:rPr lang="en-US" dirty="0" err="1" smtClean="0"/>
              <a:t>websocket</a:t>
            </a:r>
            <a:r>
              <a:rPr lang="en-US" dirty="0" smtClean="0"/>
              <a:t> nodes (in and out) and configure the them to listen on /</a:t>
            </a:r>
            <a:r>
              <a:rPr lang="en-US" dirty="0" err="1" smtClean="0"/>
              <a:t>ws</a:t>
            </a:r>
            <a:r>
              <a:rPr lang="en-US" dirty="0" smtClean="0"/>
              <a:t>/chat.</a:t>
            </a:r>
            <a:endParaRPr lang="en-US" dirty="0"/>
          </a:p>
        </p:txBody>
      </p:sp>
      <p:pic>
        <p:nvPicPr>
          <p:cNvPr id="32770" name="Picture 2"/>
          <p:cNvPicPr>
            <a:picLocks noChangeAspect="1" noChangeArrowheads="1"/>
          </p:cNvPicPr>
          <p:nvPr/>
        </p:nvPicPr>
        <p:blipFill>
          <a:blip r:embed="rId3"/>
          <a:srcRect/>
          <a:stretch>
            <a:fillRect/>
          </a:stretch>
        </p:blipFill>
        <p:spPr bwMode="auto">
          <a:xfrm>
            <a:off x="975559" y="1728537"/>
            <a:ext cx="2982507" cy="2241884"/>
          </a:xfrm>
          <a:prstGeom prst="rect">
            <a:avLst/>
          </a:prstGeom>
          <a:noFill/>
          <a:ln w="9525">
            <a:solidFill>
              <a:schemeClr val="tx1"/>
            </a:solidFill>
            <a:prstDash val="sysDot"/>
            <a:miter lim="800000"/>
            <a:headEnd/>
            <a:tailEnd/>
          </a:ln>
          <a:effectLst/>
        </p:spPr>
      </p:pic>
      <p:pic>
        <p:nvPicPr>
          <p:cNvPr id="32771" name="Picture 3"/>
          <p:cNvPicPr>
            <a:picLocks noChangeAspect="1" noChangeArrowheads="1"/>
          </p:cNvPicPr>
          <p:nvPr/>
        </p:nvPicPr>
        <p:blipFill>
          <a:blip r:embed="rId4"/>
          <a:srcRect/>
          <a:stretch>
            <a:fillRect/>
          </a:stretch>
        </p:blipFill>
        <p:spPr bwMode="auto">
          <a:xfrm>
            <a:off x="5161547" y="1710742"/>
            <a:ext cx="2795792" cy="2038599"/>
          </a:xfrm>
          <a:prstGeom prst="rect">
            <a:avLst/>
          </a:prstGeom>
          <a:noFill/>
          <a:ln w="9525">
            <a:solidFill>
              <a:schemeClr val="tx1"/>
            </a:solidFill>
            <a:prstDash val="sysDot"/>
            <a:miter lim="800000"/>
            <a:headEnd/>
            <a:tailEnd/>
          </a:ln>
          <a:effectLst/>
        </p:spPr>
      </p:pic>
      <p:pic>
        <p:nvPicPr>
          <p:cNvPr id="6" name="Picture 5"/>
          <p:cNvPicPr>
            <a:picLocks noChangeAspect="1" noChangeArrowheads="1"/>
          </p:cNvPicPr>
          <p:nvPr/>
        </p:nvPicPr>
        <p:blipFill>
          <a:blip r:embed="rId5"/>
          <a:srcRect/>
          <a:stretch>
            <a:fillRect/>
          </a:stretch>
        </p:blipFill>
        <p:spPr bwMode="auto">
          <a:xfrm rot="3600229">
            <a:off x="3964118" y="2370220"/>
            <a:ext cx="1122695" cy="457199"/>
          </a:xfrm>
          <a:prstGeom prst="rect">
            <a:avLst/>
          </a:prstGeom>
          <a:noFill/>
          <a:ln w="9525" algn="ctr">
            <a:noFill/>
            <a:miter lim="800000"/>
            <a:headEnd/>
            <a:tailEnd/>
          </a:ln>
        </p:spPr>
      </p:pic>
      <p:pic>
        <p:nvPicPr>
          <p:cNvPr id="32773" name="Picture 5"/>
          <p:cNvPicPr>
            <a:picLocks noChangeAspect="1" noChangeArrowheads="1"/>
          </p:cNvPicPr>
          <p:nvPr/>
        </p:nvPicPr>
        <p:blipFill>
          <a:blip r:embed="rId6"/>
          <a:srcRect/>
          <a:stretch>
            <a:fillRect/>
          </a:stretch>
        </p:blipFill>
        <p:spPr bwMode="auto">
          <a:xfrm>
            <a:off x="2797091" y="4270961"/>
            <a:ext cx="2743801" cy="2141870"/>
          </a:xfrm>
          <a:prstGeom prst="rect">
            <a:avLst/>
          </a:prstGeom>
          <a:noFill/>
          <a:ln w="9525">
            <a:solidFill>
              <a:schemeClr val="tx1"/>
            </a:solidFill>
            <a:prstDash val="sysDot"/>
            <a:miter lim="800000"/>
            <a:headEnd/>
            <a:tailEnd/>
          </a:ln>
          <a:effectLst/>
        </p:spPr>
      </p:pic>
      <p:pic>
        <p:nvPicPr>
          <p:cNvPr id="8" name="Picture 7"/>
          <p:cNvPicPr>
            <a:picLocks noChangeAspect="1" noChangeArrowheads="1"/>
          </p:cNvPicPr>
          <p:nvPr/>
        </p:nvPicPr>
        <p:blipFill>
          <a:blip r:embed="rId5"/>
          <a:srcRect/>
          <a:stretch>
            <a:fillRect/>
          </a:stretch>
        </p:blipFill>
        <p:spPr bwMode="auto">
          <a:xfrm rot="10587610">
            <a:off x="5573761" y="4104372"/>
            <a:ext cx="1906994" cy="776592"/>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code to create the socket connection and handle events</a:t>
            </a:r>
            <a:endParaRPr lang="en-US" dirty="0"/>
          </a:p>
        </p:txBody>
      </p:sp>
      <p:pic>
        <p:nvPicPr>
          <p:cNvPr id="41986" name="Picture 2"/>
          <p:cNvPicPr>
            <a:picLocks noChangeAspect="1" noChangeArrowheads="1"/>
          </p:cNvPicPr>
          <p:nvPr/>
        </p:nvPicPr>
        <p:blipFill>
          <a:blip r:embed="rId2"/>
          <a:srcRect/>
          <a:stretch>
            <a:fillRect/>
          </a:stretch>
        </p:blipFill>
        <p:spPr bwMode="auto">
          <a:xfrm>
            <a:off x="1785938" y="2091990"/>
            <a:ext cx="4657725" cy="2457450"/>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the app, refresh the /chat page, and verify that a connection is made in the Node-RED window.</a:t>
            </a:r>
            <a:endParaRPr lang="en-US" dirty="0"/>
          </a:p>
        </p:txBody>
      </p:sp>
      <p:pic>
        <p:nvPicPr>
          <p:cNvPr id="33794" name="Picture 2"/>
          <p:cNvPicPr>
            <a:picLocks noChangeAspect="1" noChangeArrowheads="1"/>
          </p:cNvPicPr>
          <p:nvPr/>
        </p:nvPicPr>
        <p:blipFill>
          <a:blip r:embed="rId2"/>
          <a:srcRect/>
          <a:stretch>
            <a:fillRect/>
          </a:stretch>
        </p:blipFill>
        <p:spPr bwMode="auto">
          <a:xfrm>
            <a:off x="2071688" y="2614613"/>
            <a:ext cx="5000625" cy="1628775"/>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code to send the message using the socket.</a:t>
            </a:r>
            <a:endParaRPr lang="en-US" dirty="0"/>
          </a:p>
        </p:txBody>
      </p:sp>
      <p:pic>
        <p:nvPicPr>
          <p:cNvPr id="34819" name="Picture 3"/>
          <p:cNvPicPr>
            <a:picLocks noChangeAspect="1" noChangeArrowheads="1"/>
          </p:cNvPicPr>
          <p:nvPr/>
        </p:nvPicPr>
        <p:blipFill>
          <a:blip r:embed="rId2"/>
          <a:srcRect/>
          <a:stretch>
            <a:fillRect/>
          </a:stretch>
        </p:blipFill>
        <p:spPr bwMode="auto">
          <a:xfrm>
            <a:off x="1651084" y="2158664"/>
            <a:ext cx="5898289" cy="2690061"/>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8546" name="Picture 2"/>
          <p:cNvPicPr>
            <a:picLocks noChangeAspect="1" noChangeArrowheads="1"/>
          </p:cNvPicPr>
          <p:nvPr/>
        </p:nvPicPr>
        <p:blipFill>
          <a:blip r:embed="rId2"/>
          <a:srcRect/>
          <a:stretch>
            <a:fillRect/>
          </a:stretch>
        </p:blipFill>
        <p:spPr bwMode="auto">
          <a:xfrm>
            <a:off x="84217" y="566138"/>
            <a:ext cx="8975559" cy="59427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the message goes through the socket.</a:t>
            </a:r>
            <a:endParaRPr lang="en-US" dirty="0"/>
          </a:p>
        </p:txBody>
      </p:sp>
      <p:pic>
        <p:nvPicPr>
          <p:cNvPr id="35842" name="Picture 2"/>
          <p:cNvPicPr>
            <a:picLocks noChangeAspect="1" noChangeArrowheads="1"/>
          </p:cNvPicPr>
          <p:nvPr/>
        </p:nvPicPr>
        <p:blipFill>
          <a:blip r:embed="rId2"/>
          <a:srcRect/>
          <a:stretch>
            <a:fillRect/>
          </a:stretch>
        </p:blipFill>
        <p:spPr bwMode="auto">
          <a:xfrm>
            <a:off x="2524125" y="2024063"/>
            <a:ext cx="4095750" cy="2809875"/>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two browser windows with the /chat route. Note that the message stays in the origin window.</a:t>
            </a:r>
            <a:endParaRPr lang="en-US" dirty="0"/>
          </a:p>
        </p:txBody>
      </p:sp>
      <p:pic>
        <p:nvPicPr>
          <p:cNvPr id="36866" name="Picture 2"/>
          <p:cNvPicPr>
            <a:picLocks noChangeAspect="1" noChangeArrowheads="1"/>
          </p:cNvPicPr>
          <p:nvPr/>
        </p:nvPicPr>
        <p:blipFill>
          <a:blip r:embed="rId2"/>
          <a:srcRect/>
          <a:stretch>
            <a:fillRect/>
          </a:stretch>
        </p:blipFill>
        <p:spPr bwMode="auto">
          <a:xfrm>
            <a:off x="173941" y="1428751"/>
            <a:ext cx="8970059" cy="50577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that by deleting the session information using a function node.</a:t>
            </a:r>
            <a:endParaRPr lang="en-US" dirty="0"/>
          </a:p>
        </p:txBody>
      </p:sp>
      <p:pic>
        <p:nvPicPr>
          <p:cNvPr id="37890" name="Picture 2"/>
          <p:cNvPicPr>
            <a:picLocks noChangeAspect="1" noChangeArrowheads="1"/>
          </p:cNvPicPr>
          <p:nvPr/>
        </p:nvPicPr>
        <p:blipFill>
          <a:blip r:embed="rId2"/>
          <a:srcRect/>
          <a:stretch>
            <a:fillRect/>
          </a:stretch>
        </p:blipFill>
        <p:spPr bwMode="auto">
          <a:xfrm>
            <a:off x="1043740" y="1624263"/>
            <a:ext cx="7098309" cy="4377291"/>
          </a:xfrm>
          <a:prstGeom prst="rect">
            <a:avLst/>
          </a:prstGeom>
          <a:noFill/>
          <a:ln w="9525">
            <a:solidFill>
              <a:schemeClr val="tx1"/>
            </a:solidFill>
            <a:prstDash val="sysDot"/>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both windows receive the message.</a:t>
            </a:r>
            <a:endParaRPr lang="en-US" dirty="0"/>
          </a:p>
        </p:txBody>
      </p:sp>
      <p:pic>
        <p:nvPicPr>
          <p:cNvPr id="38914" name="Picture 2"/>
          <p:cNvPicPr>
            <a:picLocks noChangeAspect="1" noChangeArrowheads="1"/>
          </p:cNvPicPr>
          <p:nvPr/>
        </p:nvPicPr>
        <p:blipFill>
          <a:blip r:embed="rId2"/>
          <a:srcRect/>
          <a:stretch>
            <a:fillRect/>
          </a:stretch>
        </p:blipFill>
        <p:spPr bwMode="auto">
          <a:xfrm>
            <a:off x="0" y="1257301"/>
            <a:ext cx="9002545" cy="5086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alert statements (with comments //) and display the chat in the chat box</a:t>
            </a:r>
            <a:endParaRPr lang="en-US" dirty="0"/>
          </a:p>
        </p:txBody>
      </p:sp>
      <p:pic>
        <p:nvPicPr>
          <p:cNvPr id="39938" name="Picture 2"/>
          <p:cNvPicPr>
            <a:picLocks noChangeAspect="1" noChangeArrowheads="1"/>
          </p:cNvPicPr>
          <p:nvPr/>
        </p:nvPicPr>
        <p:blipFill>
          <a:blip r:embed="rId2"/>
          <a:srcRect/>
          <a:stretch>
            <a:fillRect/>
          </a:stretch>
        </p:blipFill>
        <p:spPr bwMode="auto">
          <a:xfrm>
            <a:off x="1513974" y="1371600"/>
            <a:ext cx="6190722" cy="50412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 version of the chat app is complete.</a:t>
            </a:r>
            <a:endParaRPr lang="en-US" dirty="0"/>
          </a:p>
        </p:txBody>
      </p:sp>
      <p:pic>
        <p:nvPicPr>
          <p:cNvPr id="40962" name="Picture 2"/>
          <p:cNvPicPr>
            <a:picLocks noChangeAspect="1" noChangeArrowheads="1"/>
          </p:cNvPicPr>
          <p:nvPr/>
        </p:nvPicPr>
        <p:blipFill>
          <a:blip r:embed="rId2"/>
          <a:srcRect/>
          <a:stretch>
            <a:fillRect/>
          </a:stretch>
        </p:blipFill>
        <p:spPr bwMode="auto">
          <a:xfrm>
            <a:off x="57150" y="1312950"/>
            <a:ext cx="9074711" cy="50863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hold the conversation in French, drop a Watson language translation node and modify the </a:t>
            </a:r>
            <a:r>
              <a:rPr lang="en-US" dirty="0" err="1" smtClean="0"/>
              <a:t>websocket</a:t>
            </a:r>
            <a:r>
              <a:rPr lang="en-US" dirty="0" smtClean="0"/>
              <a:t> flow.</a:t>
            </a:r>
            <a:endParaRPr lang="en-US" dirty="0"/>
          </a:p>
        </p:txBody>
      </p:sp>
      <p:pic>
        <p:nvPicPr>
          <p:cNvPr id="43010" name="Picture 2"/>
          <p:cNvPicPr>
            <a:picLocks noChangeAspect="1" noChangeArrowheads="1"/>
          </p:cNvPicPr>
          <p:nvPr/>
        </p:nvPicPr>
        <p:blipFill>
          <a:blip r:embed="rId3"/>
          <a:srcRect/>
          <a:stretch>
            <a:fillRect/>
          </a:stretch>
        </p:blipFill>
        <p:spPr bwMode="auto">
          <a:xfrm>
            <a:off x="372980" y="2558716"/>
            <a:ext cx="8566484" cy="1812644"/>
          </a:xfrm>
          <a:prstGeom prst="rect">
            <a:avLst/>
          </a:prstGeom>
          <a:noFill/>
          <a:ln w="9525">
            <a:solidFill>
              <a:schemeClr val="tx1"/>
            </a:solidFill>
            <a:prstDash val="sysDot"/>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function node saves the payload and extracts the message to pass as a new payload to the Watson translation node.</a:t>
            </a:r>
            <a:endParaRPr lang="en-US" dirty="0"/>
          </a:p>
        </p:txBody>
      </p:sp>
      <p:pic>
        <p:nvPicPr>
          <p:cNvPr id="44034" name="Picture 2"/>
          <p:cNvPicPr>
            <a:picLocks noChangeAspect="1" noChangeArrowheads="1"/>
          </p:cNvPicPr>
          <p:nvPr/>
        </p:nvPicPr>
        <p:blipFill>
          <a:blip r:embed="rId2"/>
          <a:srcRect/>
          <a:stretch>
            <a:fillRect/>
          </a:stretch>
        </p:blipFill>
        <p:spPr bwMode="auto">
          <a:xfrm>
            <a:off x="1742072" y="1487154"/>
            <a:ext cx="5141221" cy="4769268"/>
          </a:xfrm>
          <a:prstGeom prst="rect">
            <a:avLst/>
          </a:prstGeom>
          <a:noFill/>
          <a:ln w="9525">
            <a:solidFill>
              <a:schemeClr val="tx1"/>
            </a:solidFill>
            <a:prstDash val="sysDot"/>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second function node restores the original payload, substituting the message with its translation.</a:t>
            </a:r>
            <a:endParaRPr lang="en-US" dirty="0"/>
          </a:p>
        </p:txBody>
      </p:sp>
      <p:pic>
        <p:nvPicPr>
          <p:cNvPr id="45058" name="Picture 2"/>
          <p:cNvPicPr>
            <a:picLocks noChangeAspect="1" noChangeArrowheads="1"/>
          </p:cNvPicPr>
          <p:nvPr/>
        </p:nvPicPr>
        <p:blipFill>
          <a:blip r:embed="rId2"/>
          <a:srcRect/>
          <a:stretch>
            <a:fillRect/>
          </a:stretch>
        </p:blipFill>
        <p:spPr bwMode="auto">
          <a:xfrm>
            <a:off x="1739316" y="1419477"/>
            <a:ext cx="5352215" cy="4969292"/>
          </a:xfrm>
          <a:prstGeom prst="rect">
            <a:avLst/>
          </a:prstGeom>
          <a:noFill/>
          <a:ln w="9525">
            <a:solidFill>
              <a:schemeClr val="tx1"/>
            </a:solidFill>
            <a:prstDash val="sysDot"/>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chat will not work because the Watson translation service has not been bound to the app in </a:t>
            </a:r>
            <a:r>
              <a:rPr lang="en-US" dirty="0" err="1" smtClean="0"/>
              <a:t>Bluemix</a:t>
            </a:r>
            <a:r>
              <a:rPr lang="en-US" dirty="0" smtClean="0"/>
              <a:t>. Do that now.</a:t>
            </a:r>
            <a:endParaRPr lang="en-US" dirty="0"/>
          </a:p>
        </p:txBody>
      </p:sp>
      <p:pic>
        <p:nvPicPr>
          <p:cNvPr id="46083" name="Picture 3"/>
          <p:cNvPicPr>
            <a:picLocks noChangeAspect="1" noChangeArrowheads="1"/>
          </p:cNvPicPr>
          <p:nvPr/>
        </p:nvPicPr>
        <p:blipFill>
          <a:blip r:embed="rId2"/>
          <a:srcRect/>
          <a:stretch>
            <a:fillRect/>
          </a:stretch>
        </p:blipFill>
        <p:spPr bwMode="auto">
          <a:xfrm>
            <a:off x="111785" y="1863386"/>
            <a:ext cx="8791575" cy="38290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9570" name="Picture 2"/>
          <p:cNvPicPr>
            <a:picLocks noChangeAspect="1" noChangeArrowheads="1"/>
          </p:cNvPicPr>
          <p:nvPr/>
        </p:nvPicPr>
        <p:blipFill>
          <a:blip r:embed="rId2"/>
          <a:srcRect/>
          <a:stretch>
            <a:fillRect/>
          </a:stretch>
        </p:blipFill>
        <p:spPr bwMode="auto">
          <a:xfrm>
            <a:off x="180474" y="571974"/>
            <a:ext cx="8812517" cy="59611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Catalog, pick Watson Language Translation and click CREATE.</a:t>
            </a:r>
            <a:endParaRPr lang="en-US" dirty="0"/>
          </a:p>
        </p:txBody>
      </p:sp>
      <p:pic>
        <p:nvPicPr>
          <p:cNvPr id="47106" name="Picture 2"/>
          <p:cNvPicPr>
            <a:picLocks noChangeAspect="1" noChangeArrowheads="1"/>
          </p:cNvPicPr>
          <p:nvPr/>
        </p:nvPicPr>
        <p:blipFill>
          <a:blip r:embed="rId2"/>
          <a:srcRect/>
          <a:stretch>
            <a:fillRect/>
          </a:stretch>
        </p:blipFill>
        <p:spPr bwMode="auto">
          <a:xfrm>
            <a:off x="369412" y="1407970"/>
            <a:ext cx="8389588" cy="4947518"/>
          </a:xfrm>
          <a:prstGeom prst="rect">
            <a:avLst/>
          </a:prstGeom>
          <a:noFill/>
          <a:ln w="9525">
            <a:solidFill>
              <a:schemeClr val="tx1"/>
            </a:solidFill>
            <a:prstDash val="sysDot"/>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Restage the app</a:t>
            </a:r>
            <a:endParaRPr lang="en-US" dirty="0"/>
          </a:p>
        </p:txBody>
      </p:sp>
      <p:pic>
        <p:nvPicPr>
          <p:cNvPr id="48130" name="Picture 2"/>
          <p:cNvPicPr>
            <a:picLocks noChangeAspect="1" noChangeArrowheads="1"/>
          </p:cNvPicPr>
          <p:nvPr/>
        </p:nvPicPr>
        <p:blipFill>
          <a:blip r:embed="rId2"/>
          <a:srcRect/>
          <a:stretch>
            <a:fillRect/>
          </a:stretch>
        </p:blipFill>
        <p:spPr bwMode="auto">
          <a:xfrm>
            <a:off x="819402" y="1358315"/>
            <a:ext cx="7553325" cy="4791075"/>
          </a:xfrm>
          <a:prstGeom prst="rect">
            <a:avLst/>
          </a:prstGeom>
          <a:noFill/>
          <a:ln w="9525">
            <a:solidFill>
              <a:schemeClr val="tx1"/>
            </a:solidFill>
            <a:prstDash val="sysDot"/>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the Node-RED editor (the /red route) and the /chat window. Now Watson translates the chat into French.</a:t>
            </a:r>
            <a:endParaRPr lang="en-US" dirty="0"/>
          </a:p>
        </p:txBody>
      </p:sp>
      <p:pic>
        <p:nvPicPr>
          <p:cNvPr id="50178" name="Picture 2"/>
          <p:cNvPicPr>
            <a:picLocks noChangeAspect="1" noChangeArrowheads="1"/>
          </p:cNvPicPr>
          <p:nvPr/>
        </p:nvPicPr>
        <p:blipFill>
          <a:blip r:embed="rId2"/>
          <a:srcRect/>
          <a:stretch>
            <a:fillRect/>
          </a:stretch>
        </p:blipFill>
        <p:spPr bwMode="auto">
          <a:xfrm>
            <a:off x="85724" y="1371600"/>
            <a:ext cx="8956013" cy="508635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add vision abilities to the Smart Chat. Start by binding the Watson Visual Recognition service to the app in </a:t>
            </a:r>
            <a:r>
              <a:rPr lang="en-US" dirty="0" err="1" smtClean="0"/>
              <a:t>Bluemix</a:t>
            </a:r>
            <a:r>
              <a:rPr lang="en-US" dirty="0" smtClean="0"/>
              <a:t>.</a:t>
            </a:r>
            <a:endParaRPr lang="en-US" dirty="0"/>
          </a:p>
        </p:txBody>
      </p:sp>
      <p:pic>
        <p:nvPicPr>
          <p:cNvPr id="51202" name="Picture 2"/>
          <p:cNvPicPr>
            <a:picLocks noChangeAspect="1" noChangeArrowheads="1"/>
          </p:cNvPicPr>
          <p:nvPr/>
        </p:nvPicPr>
        <p:blipFill>
          <a:blip r:embed="rId2"/>
          <a:srcRect/>
          <a:stretch>
            <a:fillRect/>
          </a:stretch>
        </p:blipFill>
        <p:spPr bwMode="auto">
          <a:xfrm>
            <a:off x="144373" y="1816027"/>
            <a:ext cx="8819147" cy="3940960"/>
          </a:xfrm>
          <a:prstGeom prst="rect">
            <a:avLst/>
          </a:prstGeom>
          <a:noFill/>
          <a:ln w="9525">
            <a:solidFill>
              <a:schemeClr val="tx1"/>
            </a:solidFill>
            <a:prstDash val="sysDot"/>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the flow in Node-RED to switch to visual recognition when the payload starts with </a:t>
            </a:r>
            <a:r>
              <a:rPr lang="en-US" i="1" dirty="0" smtClean="0"/>
              <a:t>http. </a:t>
            </a:r>
            <a:r>
              <a:rPr lang="en-US" dirty="0" smtClean="0"/>
              <a:t>(restage the app and refresh /red)</a:t>
            </a:r>
            <a:endParaRPr lang="en-US" dirty="0"/>
          </a:p>
        </p:txBody>
      </p:sp>
      <p:pic>
        <p:nvPicPr>
          <p:cNvPr id="52227" name="Picture 3"/>
          <p:cNvPicPr>
            <a:picLocks noChangeAspect="1" noChangeArrowheads="1"/>
          </p:cNvPicPr>
          <p:nvPr/>
        </p:nvPicPr>
        <p:blipFill>
          <a:blip r:embed="rId3"/>
          <a:srcRect/>
          <a:stretch>
            <a:fillRect/>
          </a:stretch>
        </p:blipFill>
        <p:spPr bwMode="auto">
          <a:xfrm>
            <a:off x="2541169" y="1632785"/>
            <a:ext cx="4034921" cy="4948488"/>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Watson Visual Recognition node to the flow using switch output #1.</a:t>
            </a:r>
            <a:endParaRPr lang="en-US" dirty="0"/>
          </a:p>
        </p:txBody>
      </p:sp>
      <p:pic>
        <p:nvPicPr>
          <p:cNvPr id="53250" name="Picture 2"/>
          <p:cNvPicPr>
            <a:picLocks noChangeAspect="1" noChangeArrowheads="1"/>
          </p:cNvPicPr>
          <p:nvPr/>
        </p:nvPicPr>
        <p:blipFill>
          <a:blip r:embed="rId2"/>
          <a:srcRect/>
          <a:stretch>
            <a:fillRect/>
          </a:stretch>
        </p:blipFill>
        <p:spPr bwMode="auto">
          <a:xfrm>
            <a:off x="174916" y="2030581"/>
            <a:ext cx="8667484" cy="2782051"/>
          </a:xfrm>
          <a:prstGeom prst="rect">
            <a:avLst/>
          </a:prstGeom>
          <a:noFill/>
          <a:ln w="9525">
            <a:solidFill>
              <a:schemeClr val="tx1"/>
            </a:solidFill>
            <a:prstDash val="sysDot"/>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add a function node that verbalizes the output of the visual recognition node.</a:t>
            </a:r>
            <a:endParaRPr lang="en-US" dirty="0"/>
          </a:p>
        </p:txBody>
      </p:sp>
      <p:pic>
        <p:nvPicPr>
          <p:cNvPr id="54274" name="Picture 2"/>
          <p:cNvPicPr>
            <a:picLocks noChangeAspect="1" noChangeArrowheads="1"/>
          </p:cNvPicPr>
          <p:nvPr/>
        </p:nvPicPr>
        <p:blipFill>
          <a:blip r:embed="rId2"/>
          <a:srcRect/>
          <a:stretch>
            <a:fillRect/>
          </a:stretch>
        </p:blipFill>
        <p:spPr bwMode="auto">
          <a:xfrm>
            <a:off x="1249780" y="1661861"/>
            <a:ext cx="6572250" cy="4400550"/>
          </a:xfrm>
          <a:prstGeom prst="rect">
            <a:avLst/>
          </a:prstGeom>
          <a:noFill/>
          <a:ln w="9525">
            <a:solidFill>
              <a:schemeClr val="tx1"/>
            </a:solidFill>
            <a:prstDash val="sysDot"/>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the Verbalize node so that it’s output is also translated. </a:t>
            </a:r>
            <a:endParaRPr lang="en-US" dirty="0"/>
          </a:p>
        </p:txBody>
      </p:sp>
      <p:pic>
        <p:nvPicPr>
          <p:cNvPr id="55298" name="Picture 2"/>
          <p:cNvPicPr>
            <a:picLocks noChangeAspect="1" noChangeArrowheads="1"/>
          </p:cNvPicPr>
          <p:nvPr/>
        </p:nvPicPr>
        <p:blipFill>
          <a:blip r:embed="rId2"/>
          <a:srcRect/>
          <a:stretch>
            <a:fillRect/>
          </a:stretch>
        </p:blipFill>
        <p:spPr bwMode="auto">
          <a:xfrm>
            <a:off x="101201" y="1830055"/>
            <a:ext cx="8922479" cy="3511966"/>
          </a:xfrm>
          <a:prstGeom prst="rect">
            <a:avLst/>
          </a:prstGeom>
          <a:noFill/>
          <a:ln w="9525">
            <a:solidFill>
              <a:schemeClr val="tx1"/>
            </a:solidFill>
            <a:prstDash val="sysDot"/>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 add code to display the picture that Watson is looking at.</a:t>
            </a:r>
            <a:endParaRPr lang="en-US" dirty="0"/>
          </a:p>
        </p:txBody>
      </p:sp>
      <p:pic>
        <p:nvPicPr>
          <p:cNvPr id="56324" name="Picture 4"/>
          <p:cNvPicPr>
            <a:picLocks noChangeAspect="1" noChangeArrowheads="1"/>
          </p:cNvPicPr>
          <p:nvPr/>
        </p:nvPicPr>
        <p:blipFill>
          <a:blip r:embed="rId2"/>
          <a:srcRect/>
          <a:stretch>
            <a:fillRect/>
          </a:stretch>
        </p:blipFill>
        <p:spPr bwMode="auto">
          <a:xfrm>
            <a:off x="1866900" y="1514475"/>
            <a:ext cx="5410200" cy="3829050"/>
          </a:xfrm>
          <a:prstGeom prst="rect">
            <a:avLst/>
          </a:prstGeom>
          <a:noFill/>
          <a:ln w="9525">
            <a:solidFill>
              <a:schemeClr val="tx1"/>
            </a:solidFill>
            <a:prstDash val="sysDot"/>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Watson helps Smart Chat translate a conversation and understand the content of an image.</a:t>
            </a:r>
            <a:endParaRPr lang="en-US" dirty="0"/>
          </a:p>
        </p:txBody>
      </p:sp>
      <p:pic>
        <p:nvPicPr>
          <p:cNvPr id="57347" name="Picture 3"/>
          <p:cNvPicPr>
            <a:picLocks noChangeAspect="1" noChangeArrowheads="1"/>
          </p:cNvPicPr>
          <p:nvPr/>
        </p:nvPicPr>
        <p:blipFill>
          <a:blip r:embed="rId2"/>
          <a:srcRect/>
          <a:stretch>
            <a:fillRect/>
          </a:stretch>
        </p:blipFill>
        <p:spPr bwMode="auto">
          <a:xfrm>
            <a:off x="577516" y="1431761"/>
            <a:ext cx="7928810" cy="4954662"/>
          </a:xfrm>
          <a:prstGeom prst="rect">
            <a:avLst/>
          </a:prstGeom>
          <a:noFill/>
          <a:ln w="9525">
            <a:solidFill>
              <a:schemeClr val="tx1"/>
            </a:solidFill>
            <a:prstDash val="sysDot"/>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3"/>
          <p:cNvPicPr>
            <a:picLocks noChangeAspect="1" noChangeArrowheads="1"/>
          </p:cNvPicPr>
          <p:nvPr/>
        </p:nvPicPr>
        <p:blipFill>
          <a:blip r:embed="rId2"/>
          <a:srcRect/>
          <a:stretch>
            <a:fillRect/>
          </a:stretch>
        </p:blipFill>
        <p:spPr bwMode="auto">
          <a:xfrm>
            <a:off x="255606" y="613820"/>
            <a:ext cx="8046180" cy="58260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a:t>
            </a:r>
            <a:r>
              <a:rPr lang="en-US" dirty="0" err="1" smtClean="0"/>
              <a:t>IoT</a:t>
            </a:r>
            <a:r>
              <a:rPr lang="en-US" dirty="0" smtClean="0"/>
              <a:t> notifications to the chat. Go to </a:t>
            </a:r>
            <a:r>
              <a:rPr lang="en-US" dirty="0" smtClean="0">
                <a:hlinkClick r:id="rId2"/>
              </a:rPr>
              <a:t>https://quickstart.internetofthings.ibmcloud.com/iotsensor/</a:t>
            </a:r>
            <a:r>
              <a:rPr lang="en-US" dirty="0" smtClean="0"/>
              <a:t> to emulate an temperature sensor. Note the device id.</a:t>
            </a:r>
            <a:endParaRPr lang="en-US" dirty="0"/>
          </a:p>
        </p:txBody>
      </p:sp>
      <p:pic>
        <p:nvPicPr>
          <p:cNvPr id="100354" name="Picture 2"/>
          <p:cNvPicPr>
            <a:picLocks noChangeAspect="1" noChangeArrowheads="1"/>
          </p:cNvPicPr>
          <p:nvPr/>
        </p:nvPicPr>
        <p:blipFill>
          <a:blip r:embed="rId3"/>
          <a:srcRect/>
          <a:stretch>
            <a:fillRect/>
          </a:stretch>
        </p:blipFill>
        <p:spPr bwMode="auto">
          <a:xfrm>
            <a:off x="1932011" y="1816769"/>
            <a:ext cx="5165368" cy="4800600"/>
          </a:xfrm>
          <a:prstGeom prst="rect">
            <a:avLst/>
          </a:prstGeom>
          <a:noFill/>
          <a:ln w="9525">
            <a:solidFill>
              <a:schemeClr val="accent1"/>
            </a:solidFill>
            <a:prstDash val="sysDot"/>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an </a:t>
            </a:r>
            <a:r>
              <a:rPr lang="en-US" dirty="0" err="1" smtClean="0"/>
              <a:t>ibmiot</a:t>
            </a:r>
            <a:r>
              <a:rPr lang="en-US" dirty="0" smtClean="0"/>
              <a:t> node to the Smart Chat flow and </a:t>
            </a:r>
            <a:r>
              <a:rPr lang="en-US" dirty="0" err="1" smtClean="0"/>
              <a:t>confiture</a:t>
            </a:r>
            <a:r>
              <a:rPr lang="en-US" dirty="0" smtClean="0"/>
              <a:t> it with the device id.</a:t>
            </a:r>
            <a:endParaRPr lang="en-US" dirty="0"/>
          </a:p>
        </p:txBody>
      </p:sp>
      <p:pic>
        <p:nvPicPr>
          <p:cNvPr id="101378" name="Picture 2"/>
          <p:cNvPicPr>
            <a:picLocks noChangeAspect="1" noChangeArrowheads="1"/>
          </p:cNvPicPr>
          <p:nvPr/>
        </p:nvPicPr>
        <p:blipFill>
          <a:blip r:embed="rId2"/>
          <a:srcRect/>
          <a:stretch>
            <a:fillRect/>
          </a:stretch>
        </p:blipFill>
        <p:spPr bwMode="auto">
          <a:xfrm>
            <a:off x="1007395" y="1546056"/>
            <a:ext cx="7153275" cy="4800600"/>
          </a:xfrm>
          <a:prstGeom prst="rect">
            <a:avLst/>
          </a:prstGeom>
          <a:noFill/>
          <a:ln w="9525">
            <a:solidFill>
              <a:schemeClr val="tx1"/>
            </a:solidFill>
            <a:prstDash val="sysDot"/>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a:t>
            </a:r>
            <a:r>
              <a:rPr lang="en-US" dirty="0" smtClean="0"/>
              <a:t>: Debug the </a:t>
            </a:r>
            <a:r>
              <a:rPr lang="en-US" dirty="0" err="1" smtClean="0"/>
              <a:t>IoT</a:t>
            </a:r>
            <a:r>
              <a:rPr lang="en-US" dirty="0" smtClean="0"/>
              <a:t> node and observe the message contents. Add a sub-flow that inserts a message into the chat whenever a temperature change is detected.</a:t>
            </a:r>
            <a:endParaRPr lang="en-US" dirty="0"/>
          </a:p>
        </p:txBody>
      </p:sp>
      <p:pic>
        <p:nvPicPr>
          <p:cNvPr id="102403" name="Picture 3"/>
          <p:cNvPicPr>
            <a:picLocks noChangeAspect="1" noChangeArrowheads="1"/>
          </p:cNvPicPr>
          <p:nvPr/>
        </p:nvPicPr>
        <p:blipFill>
          <a:blip r:embed="rId2"/>
          <a:srcRect/>
          <a:stretch>
            <a:fillRect/>
          </a:stretch>
        </p:blipFill>
        <p:spPr bwMode="auto">
          <a:xfrm>
            <a:off x="1875356" y="1749344"/>
            <a:ext cx="5074635" cy="4819898"/>
          </a:xfrm>
          <a:prstGeom prst="rect">
            <a:avLst/>
          </a:prstGeom>
          <a:noFill/>
          <a:ln w="9525">
            <a:solidFill>
              <a:schemeClr val="tx1"/>
            </a:solidFill>
            <a:prstDash val="sysDot"/>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 and References</a:t>
            </a:r>
            <a:endParaRPr lang="en-US" dirty="0"/>
          </a:p>
        </p:txBody>
      </p:sp>
      <p:sp>
        <p:nvSpPr>
          <p:cNvPr id="4" name="TextBox 3"/>
          <p:cNvSpPr txBox="1"/>
          <p:nvPr/>
        </p:nvSpPr>
        <p:spPr>
          <a:xfrm>
            <a:off x="418504" y="1810915"/>
            <a:ext cx="7922307" cy="2862322"/>
          </a:xfrm>
          <a:prstGeom prst="rect">
            <a:avLst/>
          </a:prstGeom>
          <a:noFill/>
        </p:spPr>
        <p:txBody>
          <a:bodyPr wrap="square" rtlCol="0">
            <a:spAutoFit/>
          </a:bodyPr>
          <a:lstStyle/>
          <a:p>
            <a:pPr>
              <a:buFont typeface="Arial" pitchFamily="34" charset="0"/>
              <a:buChar char="•"/>
            </a:pPr>
            <a:r>
              <a:rPr lang="en-US" dirty="0" smtClean="0"/>
              <a:t> The chat app is based on the </a:t>
            </a:r>
            <a:r>
              <a:rPr lang="en-US" dirty="0" err="1" smtClean="0"/>
              <a:t>DeveloperWorks</a:t>
            </a:r>
            <a:r>
              <a:rPr lang="en-US" dirty="0" smtClean="0"/>
              <a:t> tutorial by </a:t>
            </a:r>
            <a:r>
              <a:rPr lang="en-US" dirty="0" err="1" smtClean="0"/>
              <a:t>Luiz</a:t>
            </a:r>
            <a:r>
              <a:rPr lang="en-US" dirty="0" smtClean="0"/>
              <a:t> Gustavo </a:t>
            </a:r>
            <a:r>
              <a:rPr lang="en-US" dirty="0" err="1" smtClean="0"/>
              <a:t>Ferraz</a:t>
            </a:r>
            <a:r>
              <a:rPr lang="en-US" dirty="0" smtClean="0"/>
              <a:t> </a:t>
            </a:r>
            <a:r>
              <a:rPr lang="en-US" dirty="0" err="1" smtClean="0"/>
              <a:t>Aoqui</a:t>
            </a:r>
            <a:r>
              <a:rPr lang="en-US" dirty="0" smtClean="0"/>
              <a:t> and Bradley </a:t>
            </a:r>
            <a:r>
              <a:rPr lang="en-US" dirty="0" err="1" smtClean="0"/>
              <a:t>Steinfeld</a:t>
            </a:r>
            <a:r>
              <a:rPr lang="en-US" dirty="0" smtClean="0"/>
              <a:t> (</a:t>
            </a:r>
            <a:r>
              <a:rPr lang="en-US" dirty="0" smtClean="0">
                <a:hlinkClick r:id="rId2"/>
              </a:rPr>
              <a:t>http://www.ibm.com/developerworks/cloud/library/cl-rtchat-app/</a:t>
            </a:r>
            <a:r>
              <a:rPr lang="en-US" dirty="0" smtClean="0"/>
              <a:t>)</a:t>
            </a:r>
          </a:p>
          <a:p>
            <a:pPr>
              <a:buFont typeface="Arial" pitchFamily="34" charset="0"/>
              <a:buChar char="•"/>
            </a:pPr>
            <a:endParaRPr lang="en-US" dirty="0" smtClean="0"/>
          </a:p>
          <a:p>
            <a:pPr>
              <a:buFont typeface="Arial" pitchFamily="34" charset="0"/>
              <a:buChar char="•"/>
            </a:pPr>
            <a:r>
              <a:rPr lang="en-US" dirty="0" smtClean="0"/>
              <a:t> IBM </a:t>
            </a:r>
            <a:r>
              <a:rPr lang="en-US" dirty="0" err="1" smtClean="0"/>
              <a:t>Bluemix</a:t>
            </a:r>
            <a:r>
              <a:rPr lang="en-US" dirty="0" smtClean="0"/>
              <a:t>: The Digital Innovation Platform, Graham Churchill </a:t>
            </a:r>
            <a:r>
              <a:rPr lang="en-US" dirty="0" smtClean="0">
                <a:hlinkClick r:id="rId3"/>
              </a:rPr>
              <a:t>http://www.slideshare.net/ibmcanada/bluemix-innovationplatform</a:t>
            </a:r>
            <a:endParaRPr lang="en-US" dirty="0" smtClean="0"/>
          </a:p>
          <a:p>
            <a:pPr>
              <a:buFont typeface="Arial" pitchFamily="34" charset="0"/>
              <a:buChar char="•"/>
            </a:pPr>
            <a:endParaRPr lang="en-US" dirty="0" smtClean="0"/>
          </a:p>
          <a:p>
            <a:pPr>
              <a:buFont typeface="Arial" pitchFamily="34" charset="0"/>
              <a:buChar char="•"/>
            </a:pPr>
            <a:r>
              <a:rPr lang="en-US" dirty="0" smtClean="0"/>
              <a:t> IBM Research, Wikipedia </a:t>
            </a:r>
            <a:r>
              <a:rPr lang="en-US" dirty="0" smtClean="0">
                <a:hlinkClick r:id="rId4"/>
              </a:rPr>
              <a:t>https://en.wikipedia.org/wiki/IBM_Research</a:t>
            </a:r>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762000" y="2859088"/>
            <a:ext cx="7488238" cy="707886"/>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algn="ctr">
              <a:defRPr/>
            </a:pPr>
            <a:r>
              <a:rPr lang="en-US" sz="4000" dirty="0" smtClean="0">
                <a:cs typeface="+mn-cs"/>
              </a:rPr>
              <a:t>More about the </a:t>
            </a:r>
            <a:r>
              <a:rPr lang="en-US" sz="4000" dirty="0" err="1" smtClean="0">
                <a:cs typeface="+mn-cs"/>
              </a:rPr>
              <a:t>IoT</a:t>
            </a:r>
            <a:r>
              <a:rPr lang="en-US" sz="4000" dirty="0" smtClean="0">
                <a:cs typeface="+mn-cs"/>
              </a:rPr>
              <a:t> on </a:t>
            </a:r>
            <a:r>
              <a:rPr lang="en-US" sz="4000" dirty="0" err="1" smtClean="0">
                <a:solidFill>
                  <a:schemeClr val="accent5">
                    <a:lumMod val="75000"/>
                  </a:schemeClr>
                </a:solidFill>
                <a:cs typeface="+mn-cs"/>
              </a:rPr>
              <a:t>Bluemix</a:t>
            </a:r>
            <a:endParaRPr lang="en-US" sz="4000" dirty="0">
              <a:solidFill>
                <a:schemeClr val="accent5">
                  <a:lumMod val="75000"/>
                </a:schemeClr>
              </a:solidFill>
              <a:cs typeface="+mn-cs"/>
            </a:endParaRPr>
          </a:p>
        </p:txBody>
      </p:sp>
      <p:pic>
        <p:nvPicPr>
          <p:cNvPr id="7170" name="Picture 17"/>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1913" y="661988"/>
            <a:ext cx="1158875" cy="1628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152"/>
          <p:cNvSpPr txBox="1"/>
          <p:nvPr/>
        </p:nvSpPr>
        <p:spPr>
          <a:xfrm>
            <a:off x="4416950" y="1448053"/>
            <a:ext cx="1805243" cy="253916"/>
          </a:xfrm>
          <a:prstGeom prst="rect">
            <a:avLst/>
          </a:prstGeom>
          <a:noFill/>
        </p:spPr>
        <p:txBody>
          <a:bodyPr wrap="square" rtlCol="0">
            <a:spAutoFit/>
          </a:bodyPr>
          <a:lstStyle/>
          <a:p>
            <a:pPr algn="ctr"/>
            <a:r>
              <a:rPr lang="en-US" sz="1050" dirty="0">
                <a:solidFill>
                  <a:srgbClr val="FFFFFF"/>
                </a:solidFill>
                <a:latin typeface="Abadi MT Condensed Extra Bold"/>
                <a:cs typeface="Abadi MT Condensed Extra Bold"/>
              </a:rPr>
              <a:t>Third Party Apps</a:t>
            </a:r>
          </a:p>
        </p:txBody>
      </p:sp>
      <p:sp>
        <p:nvSpPr>
          <p:cNvPr id="3" name="TextBox 2"/>
          <p:cNvSpPr txBox="1"/>
          <p:nvPr/>
        </p:nvSpPr>
        <p:spPr>
          <a:xfrm>
            <a:off x="470637" y="1788239"/>
            <a:ext cx="4129206" cy="3693319"/>
          </a:xfrm>
          <a:prstGeom prst="rect">
            <a:avLst/>
          </a:prstGeom>
          <a:noFill/>
        </p:spPr>
        <p:txBody>
          <a:bodyPr wrap="square" rtlCol="0">
            <a:noAutofit/>
          </a:bodyPr>
          <a:lstStyle/>
          <a:p>
            <a:r>
              <a:rPr lang="en-US" sz="1900" b="1" kern="0" dirty="0">
                <a:latin typeface="Arial"/>
                <a:ea typeface="MS PGothic" pitchFamily="34" charset="-128"/>
                <a:cs typeface="Arial"/>
              </a:rPr>
              <a:t>IBM IoT Foundation </a:t>
            </a:r>
            <a:r>
              <a:rPr lang="en-US" sz="1900" b="1" kern="0" dirty="0" smtClean="0">
                <a:latin typeface="Arial"/>
                <a:ea typeface="MS PGothic" pitchFamily="34" charset="-128"/>
                <a:cs typeface="Arial"/>
              </a:rPr>
              <a:t>offerings</a:t>
            </a:r>
            <a:endParaRPr lang="en-US" sz="1900" b="1" kern="0" dirty="0">
              <a:latin typeface="Arial"/>
              <a:ea typeface="MS PGothic" pitchFamily="34" charset="-128"/>
              <a:cs typeface="Arial"/>
            </a:endParaRPr>
          </a:p>
          <a:p>
            <a:endParaRPr lang="en-US" sz="1400" kern="0" dirty="0">
              <a:solidFill>
                <a:srgbClr val="558ED5"/>
              </a:solidFill>
              <a:latin typeface="Arial"/>
              <a:cs typeface="Arial"/>
            </a:endParaRPr>
          </a:p>
          <a:p>
            <a:r>
              <a:rPr lang="en-US" sz="1400" b="1" kern="0" dirty="0" smtClean="0">
                <a:solidFill>
                  <a:srgbClr val="2C9DCA"/>
                </a:solidFill>
                <a:latin typeface="Arial"/>
                <a:cs typeface="Arial"/>
              </a:rPr>
              <a:t>IBM IoT Foundation Connect</a:t>
            </a:r>
          </a:p>
          <a:p>
            <a:r>
              <a:rPr lang="en-US" sz="1000" kern="0" dirty="0" smtClean="0">
                <a:solidFill>
                  <a:prstClr val="black"/>
                </a:solidFill>
                <a:latin typeface="Arial"/>
                <a:cs typeface="Arial"/>
              </a:rPr>
              <a:t>Attach, Collect &amp; Organize, Device Management, Secure Connectivity, Visualization</a:t>
            </a:r>
          </a:p>
          <a:p>
            <a:endParaRPr lang="en-US" sz="1400" kern="0" dirty="0">
              <a:solidFill>
                <a:srgbClr val="12A7F5"/>
              </a:solidFill>
              <a:latin typeface="Arial"/>
              <a:cs typeface="Arial"/>
            </a:endParaRPr>
          </a:p>
          <a:p>
            <a:r>
              <a:rPr lang="en-US" sz="1400" b="1" kern="0" dirty="0" smtClean="0">
                <a:solidFill>
                  <a:srgbClr val="2C9DCA"/>
                </a:solidFill>
                <a:latin typeface="Arial"/>
                <a:cs typeface="Arial"/>
              </a:rPr>
              <a:t>IBM </a:t>
            </a:r>
            <a:r>
              <a:rPr lang="en-US" sz="1400" b="1" kern="0" dirty="0">
                <a:solidFill>
                  <a:srgbClr val="2C9DCA"/>
                </a:solidFill>
                <a:latin typeface="Arial"/>
                <a:cs typeface="Arial"/>
              </a:rPr>
              <a:t>IoT Foundation Information </a:t>
            </a:r>
            <a:r>
              <a:rPr lang="en-US" sz="1400" b="1" kern="0" dirty="0" smtClean="0">
                <a:solidFill>
                  <a:srgbClr val="2C9DCA"/>
                </a:solidFill>
                <a:latin typeface="Arial"/>
                <a:cs typeface="Arial"/>
              </a:rPr>
              <a:t>Management</a:t>
            </a:r>
          </a:p>
          <a:p>
            <a:r>
              <a:rPr lang="en-US" sz="1000" kern="0" dirty="0" smtClean="0">
                <a:solidFill>
                  <a:prstClr val="black"/>
                </a:solidFill>
                <a:latin typeface="Arial"/>
                <a:cs typeface="Arial"/>
              </a:rPr>
              <a:t>Storage &amp; Archive, Metadata Management, Reporting, Streaming data, Parsing and Transformation, Manage unstructured data</a:t>
            </a:r>
          </a:p>
          <a:p>
            <a:endParaRPr lang="en-US" sz="1400" kern="0" dirty="0" smtClean="0">
              <a:solidFill>
                <a:srgbClr val="2C9DCA"/>
              </a:solidFill>
              <a:latin typeface="Arial"/>
              <a:cs typeface="Arial"/>
            </a:endParaRPr>
          </a:p>
          <a:p>
            <a:r>
              <a:rPr lang="en-US" sz="1400" b="1" kern="0" dirty="0" smtClean="0">
                <a:solidFill>
                  <a:srgbClr val="2C9DCA"/>
                </a:solidFill>
                <a:latin typeface="Arial"/>
                <a:cs typeface="Arial"/>
              </a:rPr>
              <a:t>IBM IoT Foundation Analytics</a:t>
            </a:r>
          </a:p>
          <a:p>
            <a:r>
              <a:rPr lang="en-US" sz="1000" kern="0" dirty="0" smtClean="0">
                <a:latin typeface="Arial"/>
                <a:cs typeface="Arial"/>
              </a:rPr>
              <a:t>Predictive, Cognitive, Real-time, and Contextual</a:t>
            </a:r>
          </a:p>
          <a:p>
            <a:endParaRPr lang="en-US" sz="1400" kern="0" dirty="0" smtClean="0">
              <a:solidFill>
                <a:srgbClr val="2C9DCA"/>
              </a:solidFill>
              <a:latin typeface="Arial"/>
              <a:cs typeface="Arial"/>
            </a:endParaRPr>
          </a:p>
          <a:p>
            <a:r>
              <a:rPr lang="en-US" sz="1400" b="1" kern="0" dirty="0" smtClean="0">
                <a:solidFill>
                  <a:srgbClr val="2C9DCA"/>
                </a:solidFill>
                <a:latin typeface="Arial"/>
                <a:cs typeface="Arial"/>
              </a:rPr>
              <a:t>IBM IoT Foundation Risk Management</a:t>
            </a:r>
          </a:p>
          <a:p>
            <a:r>
              <a:rPr lang="en-US" sz="1000" kern="0" dirty="0" smtClean="0">
                <a:solidFill>
                  <a:prstClr val="black"/>
                </a:solidFill>
                <a:latin typeface="Arial"/>
                <a:cs typeface="Arial"/>
              </a:rPr>
              <a:t>Security Analytics, Data Protection, Auditing/Logging,</a:t>
            </a:r>
            <a:br>
              <a:rPr lang="en-US" sz="1000" kern="0" dirty="0" smtClean="0">
                <a:solidFill>
                  <a:prstClr val="black"/>
                </a:solidFill>
                <a:latin typeface="Arial"/>
                <a:cs typeface="Arial"/>
              </a:rPr>
            </a:br>
            <a:r>
              <a:rPr lang="en-US" sz="1000" kern="0" dirty="0" smtClean="0">
                <a:solidFill>
                  <a:prstClr val="black"/>
                </a:solidFill>
                <a:latin typeface="Arial"/>
                <a:cs typeface="Arial"/>
              </a:rPr>
              <a:t>Firmware Updates, Key/Cert </a:t>
            </a:r>
            <a:r>
              <a:rPr lang="en-US" sz="1000" kern="0" dirty="0" err="1" smtClean="0">
                <a:solidFill>
                  <a:prstClr val="black"/>
                </a:solidFill>
                <a:latin typeface="Arial"/>
                <a:cs typeface="Arial"/>
              </a:rPr>
              <a:t>Mgmt</a:t>
            </a:r>
            <a:r>
              <a:rPr lang="en-US" sz="1000" kern="0" dirty="0" smtClean="0">
                <a:solidFill>
                  <a:prstClr val="black"/>
                </a:solidFill>
                <a:latin typeface="Arial"/>
                <a:cs typeface="Arial"/>
              </a:rPr>
              <a:t>, Org Specific Security</a:t>
            </a:r>
            <a:endParaRPr lang="en-US" sz="1000" kern="0" dirty="0">
              <a:solidFill>
                <a:prstClr val="black"/>
              </a:solidFill>
              <a:latin typeface="Arial"/>
              <a:cs typeface="Arial"/>
            </a:endParaRPr>
          </a:p>
        </p:txBody>
      </p:sp>
      <p:sp>
        <p:nvSpPr>
          <p:cNvPr id="95" name="TextBox 94"/>
          <p:cNvSpPr txBox="1"/>
          <p:nvPr/>
        </p:nvSpPr>
        <p:spPr>
          <a:xfrm>
            <a:off x="4072973" y="1364447"/>
            <a:ext cx="1741114" cy="253916"/>
          </a:xfrm>
          <a:prstGeom prst="rect">
            <a:avLst/>
          </a:prstGeom>
          <a:noFill/>
        </p:spPr>
        <p:txBody>
          <a:bodyPr wrap="square" rtlCol="0">
            <a:spAutoFit/>
          </a:bodyPr>
          <a:lstStyle/>
          <a:p>
            <a:pPr algn="ctr"/>
            <a:r>
              <a:rPr lang="en-US" sz="1050" dirty="0">
                <a:solidFill>
                  <a:srgbClr val="FFFFFF"/>
                </a:solidFill>
                <a:latin typeface="Abadi MT Condensed Extra Bold"/>
                <a:cs typeface="Abadi MT Condensed Extra Bold"/>
              </a:rPr>
              <a:t>Third Party Apps</a:t>
            </a:r>
          </a:p>
        </p:txBody>
      </p:sp>
      <p:cxnSp>
        <p:nvCxnSpPr>
          <p:cNvPr id="51" name="Straight Connector 50"/>
          <p:cNvCxnSpPr/>
          <p:nvPr/>
        </p:nvCxnSpPr>
        <p:spPr>
          <a:xfrm>
            <a:off x="524828" y="2203776"/>
            <a:ext cx="389210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43661" y="5969000"/>
            <a:ext cx="389210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4517679" y="400431"/>
            <a:ext cx="3426009" cy="5868965"/>
          </a:xfrm>
          <a:prstGeom prst="rect">
            <a:avLst/>
          </a:prstGeom>
        </p:spPr>
      </p:pic>
      <p:sp>
        <p:nvSpPr>
          <p:cNvPr id="11" name="Slide Number Placeholder 2"/>
          <p:cNvSpPr>
            <a:spLocks noGrp="1"/>
          </p:cNvSpPr>
          <p:nvPr>
            <p:ph type="sldNum" sz="quarter" idx="11"/>
          </p:nvPr>
        </p:nvSpPr>
        <p:spPr/>
        <p:txBody>
          <a:bodyPr/>
          <a:lstStyle/>
          <a:p>
            <a:fld id="{EA091F69-7E1C-C044-A58F-3285B4E5DFC4}" type="slidenum">
              <a:rPr lang="en-US" smtClean="0"/>
              <a:pPr/>
              <a:t>95</a:t>
            </a:fld>
            <a:endParaRPr lang="en-US"/>
          </a:p>
        </p:txBody>
      </p:sp>
      <p:pic>
        <p:nvPicPr>
          <p:cNvPr id="5" name="Picture 4"/>
          <p:cNvPicPr>
            <a:picLocks noChangeAspect="1"/>
          </p:cNvPicPr>
          <p:nvPr/>
        </p:nvPicPr>
        <p:blipFill>
          <a:blip r:embed="rId3"/>
          <a:stretch>
            <a:fillRect/>
          </a:stretch>
        </p:blipFill>
        <p:spPr>
          <a:xfrm>
            <a:off x="411820" y="1174221"/>
            <a:ext cx="3963216" cy="577020"/>
          </a:xfrm>
          <a:prstGeom prst="rect">
            <a:avLst/>
          </a:prstGeom>
        </p:spPr>
      </p:pic>
      <p:sp>
        <p:nvSpPr>
          <p:cNvPr id="6" name="TextBox 5"/>
          <p:cNvSpPr txBox="1"/>
          <p:nvPr/>
        </p:nvSpPr>
        <p:spPr>
          <a:xfrm>
            <a:off x="1943943" y="6387865"/>
            <a:ext cx="4198585" cy="369332"/>
          </a:xfrm>
          <a:prstGeom prst="rect">
            <a:avLst/>
          </a:prstGeom>
          <a:noFill/>
        </p:spPr>
        <p:txBody>
          <a:bodyPr wrap="none" rtlCol="0">
            <a:spAutoFit/>
          </a:bodyPr>
          <a:lstStyle/>
          <a:p>
            <a:r>
              <a:rPr lang="en-US" dirty="0">
                <a:hlinkClick r:id="rId4"/>
              </a:rPr>
              <a:t>https://internetofthings.ibmcloud.com/#/</a:t>
            </a:r>
            <a:endParaRPr lang="en-US" dirty="0"/>
          </a:p>
        </p:txBody>
      </p:sp>
    </p:spTree>
    <p:extLst>
      <p:ext uri="{BB962C8B-B14F-4D97-AF65-F5344CB8AC3E}">
        <p14:creationId xmlns:p14="http://schemas.microsoft.com/office/powerpoint/2010/main" xmlns="" val="28403440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0" y="1803400"/>
            <a:ext cx="3505200"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Over 120 Services and APIs in </a:t>
            </a:r>
            <a:r>
              <a:rPr lang="en-US" dirty="0" err="1" smtClean="0"/>
              <a:t>Bluemix</a:t>
            </a:r>
            <a:r>
              <a:rPr lang="en-US" dirty="0" smtClean="0"/>
              <a:t> Catalog </a:t>
            </a:r>
            <a:r>
              <a:rPr lang="en-US" dirty="0"/>
              <a:t>at </a:t>
            </a:r>
            <a:r>
              <a:rPr lang="en-US" dirty="0">
                <a:hlinkClick r:id="rId3"/>
              </a:rPr>
              <a:t>https://console.ng.bluemix.net/catalog</a:t>
            </a:r>
            <a:r>
              <a:rPr lang="en-US" dirty="0" smtClean="0">
                <a:hlinkClick r:id="rId3"/>
              </a:rPr>
              <a: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Use the “Internet of Things Platform Starter” to get started with your IoT application</a:t>
            </a:r>
            <a:endParaRPr lang="en-US" dirty="0"/>
          </a:p>
        </p:txBody>
      </p:sp>
      <p:grpSp>
        <p:nvGrpSpPr>
          <p:cNvPr id="4" name="Group 6"/>
          <p:cNvGrpSpPr/>
          <p:nvPr/>
        </p:nvGrpSpPr>
        <p:grpSpPr>
          <a:xfrm>
            <a:off x="838200" y="889000"/>
            <a:ext cx="4114800" cy="5080469"/>
            <a:chOff x="838200" y="666750"/>
            <a:chExt cx="4114800" cy="3810352"/>
          </a:xfrm>
        </p:grpSpPr>
        <p:pic>
          <p:nvPicPr>
            <p:cNvPr id="2" name="Picture 1"/>
            <p:cNvPicPr>
              <a:picLocks noChangeAspect="1"/>
            </p:cNvPicPr>
            <p:nvPr/>
          </p:nvPicPr>
          <p:blipFill>
            <a:blip r:embed="rId4"/>
            <a:stretch>
              <a:fillRect/>
            </a:stretch>
          </p:blipFill>
          <p:spPr>
            <a:xfrm>
              <a:off x="838200" y="666750"/>
              <a:ext cx="4114800" cy="3810352"/>
            </a:xfrm>
            <a:prstGeom prst="rect">
              <a:avLst/>
            </a:prstGeom>
          </p:spPr>
        </p:pic>
        <p:sp>
          <p:nvSpPr>
            <p:cNvPr id="5" name="Oval 4"/>
            <p:cNvSpPr/>
            <p:nvPr/>
          </p:nvSpPr>
          <p:spPr>
            <a:xfrm>
              <a:off x="1835927" y="742950"/>
              <a:ext cx="685800" cy="685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8440055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43081" y="1747363"/>
            <a:ext cx="2178211" cy="575429"/>
          </a:xfrm>
          <a:prstGeom prst="trapezoid">
            <a:avLst/>
          </a:prstGeom>
          <a:solidFill>
            <a:schemeClr val="accent1">
              <a:lumMod val="20000"/>
              <a:lumOff val="80000"/>
            </a:schemeClr>
          </a:solidFill>
        </p:spPr>
        <p:txBody>
          <a:bodyPr wrap="square" rtlCol="0">
            <a:spAutoFit/>
          </a:bodyPr>
          <a:lstStyle/>
          <a:p>
            <a:pPr algn="ctr"/>
            <a:r>
              <a:rPr lang="en-US" sz="1500" b="1" dirty="0">
                <a:ln w="1905"/>
                <a:solidFill>
                  <a:schemeClr val="accent6"/>
                </a:solidFill>
                <a:effectLst>
                  <a:innerShdw blurRad="69850" dist="43180" dir="5400000">
                    <a:srgbClr val="000000">
                      <a:alpha val="65000"/>
                    </a:srgbClr>
                  </a:innerShdw>
                </a:effectLst>
              </a:rPr>
              <a:t>Connect</a:t>
            </a:r>
            <a:r>
              <a:rPr lang="en-US" sz="1500" b="1" dirty="0">
                <a:ln w="1905"/>
                <a:effectLst>
                  <a:innerShdw blurRad="69850" dist="43180" dir="5400000">
                    <a:srgbClr val="000000">
                      <a:alpha val="65000"/>
                    </a:srgbClr>
                  </a:innerShdw>
                </a:effectLst>
              </a:rPr>
              <a:t> </a:t>
            </a:r>
            <a:r>
              <a:rPr lang="en-US" sz="1500" b="1" dirty="0" smtClean="0">
                <a:ln w="1905"/>
                <a:effectLst>
                  <a:innerShdw blurRad="69850" dist="43180" dir="5400000">
                    <a:srgbClr val="000000">
                      <a:alpha val="65000"/>
                    </a:srgbClr>
                  </a:innerShdw>
                </a:effectLst>
              </a:rPr>
              <a:t>to </a:t>
            </a:r>
            <a:r>
              <a:rPr lang="en-US" sz="1500" b="1" dirty="0" smtClean="0">
                <a:ln w="1905"/>
                <a:solidFill>
                  <a:schemeClr val="accent6"/>
                </a:solidFill>
                <a:effectLst>
                  <a:innerShdw blurRad="69850" dist="43180" dir="5400000">
                    <a:srgbClr val="000000">
                      <a:alpha val="65000"/>
                    </a:srgbClr>
                  </a:innerShdw>
                </a:effectLst>
              </a:rPr>
              <a:t>and </a:t>
            </a:r>
            <a:r>
              <a:rPr lang="en-US" sz="1500" b="1" dirty="0">
                <a:ln w="1905"/>
                <a:solidFill>
                  <a:schemeClr val="accent6"/>
                </a:solidFill>
                <a:effectLst>
                  <a:innerShdw blurRad="69850" dist="43180" dir="5400000">
                    <a:srgbClr val="000000">
                      <a:alpha val="65000"/>
                    </a:srgbClr>
                  </a:innerShdw>
                </a:effectLst>
              </a:rPr>
              <a:t>control</a:t>
            </a:r>
            <a:r>
              <a:rPr lang="en-US" sz="1500" b="1" dirty="0">
                <a:ln w="1905"/>
                <a:effectLst>
                  <a:innerShdw blurRad="69850" dist="43180" dir="5400000">
                    <a:srgbClr val="000000">
                      <a:alpha val="65000"/>
                    </a:srgbClr>
                  </a:innerShdw>
                </a:effectLst>
              </a:rPr>
              <a:t> devices</a:t>
            </a:r>
            <a:endParaRPr lang="en-GB" sz="1500" b="1" dirty="0"/>
          </a:p>
        </p:txBody>
      </p:sp>
      <p:sp>
        <p:nvSpPr>
          <p:cNvPr id="7" name="TextBox 6"/>
          <p:cNvSpPr txBox="1"/>
          <p:nvPr/>
        </p:nvSpPr>
        <p:spPr>
          <a:xfrm>
            <a:off x="3108600" y="2514602"/>
            <a:ext cx="2454300" cy="575429"/>
          </a:xfrm>
          <a:prstGeom prst="trapezoid">
            <a:avLst/>
          </a:prstGeom>
          <a:solidFill>
            <a:schemeClr val="accent1">
              <a:lumMod val="40000"/>
              <a:lumOff val="60000"/>
            </a:schemeClr>
          </a:solidFill>
        </p:spPr>
        <p:txBody>
          <a:bodyPr wrap="square" rtlCol="0">
            <a:spAutoFit/>
          </a:bodyPr>
          <a:lstStyle/>
          <a:p>
            <a:pPr marL="129779" lvl="1" algn="ctr" defTabSz="342900">
              <a:spcBef>
                <a:spcPts val="450"/>
              </a:spcBef>
              <a:spcAft>
                <a:spcPts val="900"/>
              </a:spcAft>
              <a:defRPr/>
            </a:pPr>
            <a:r>
              <a:rPr lang="en-US" sz="1500" b="1" dirty="0">
                <a:ln w="1905"/>
                <a:solidFill>
                  <a:schemeClr val="accent6"/>
                </a:solidFill>
                <a:effectLst>
                  <a:innerShdw blurRad="69850" dist="43180" dir="5400000">
                    <a:srgbClr val="000000">
                      <a:alpha val="65000"/>
                    </a:srgbClr>
                  </a:innerShdw>
                </a:effectLst>
              </a:rPr>
              <a:t>Collect and manage</a:t>
            </a:r>
            <a:r>
              <a:rPr lang="en-US" sz="1500" b="1" dirty="0">
                <a:ln w="1905"/>
                <a:effectLst>
                  <a:innerShdw blurRad="69850" dist="43180" dir="5400000">
                    <a:srgbClr val="000000">
                      <a:alpha val="65000"/>
                    </a:srgbClr>
                  </a:innerShdw>
                </a:effectLst>
              </a:rPr>
              <a:t> IoT data</a:t>
            </a:r>
          </a:p>
        </p:txBody>
      </p:sp>
      <p:sp>
        <p:nvSpPr>
          <p:cNvPr id="8" name="TextBox 7"/>
          <p:cNvSpPr txBox="1"/>
          <p:nvPr/>
        </p:nvSpPr>
        <p:spPr>
          <a:xfrm>
            <a:off x="2960586" y="3260907"/>
            <a:ext cx="2743200" cy="570071"/>
          </a:xfrm>
          <a:prstGeom prst="trapezoid">
            <a:avLst/>
          </a:prstGeom>
          <a:solidFill>
            <a:schemeClr val="accent1">
              <a:lumMod val="60000"/>
              <a:lumOff val="40000"/>
            </a:schemeClr>
          </a:solidFill>
        </p:spPr>
        <p:txBody>
          <a:bodyPr wrap="square" rtlCol="0">
            <a:spAutoFit/>
          </a:bodyPr>
          <a:lstStyle/>
          <a:p>
            <a:pPr marL="69056" lvl="2" algn="ctr" defTabSz="342900">
              <a:spcBef>
                <a:spcPts val="450"/>
              </a:spcBef>
              <a:spcAft>
                <a:spcPts val="900"/>
              </a:spcAft>
              <a:defRPr/>
            </a:pPr>
            <a:r>
              <a:rPr lang="en-US" sz="1500" b="1" dirty="0">
                <a:ln w="1905"/>
                <a:solidFill>
                  <a:schemeClr val="accent6"/>
                </a:solidFill>
                <a:effectLst>
                  <a:innerShdw blurRad="69850" dist="43180" dir="5400000">
                    <a:srgbClr val="000000">
                      <a:alpha val="65000"/>
                    </a:srgbClr>
                  </a:innerShdw>
                </a:effectLst>
              </a:rPr>
              <a:t>Understand</a:t>
            </a:r>
            <a:r>
              <a:rPr lang="en-US" sz="1500" b="1" dirty="0">
                <a:ln w="1905"/>
                <a:effectLst>
                  <a:innerShdw blurRad="69850" dist="43180" dir="5400000">
                    <a:srgbClr val="000000">
                      <a:alpha val="65000"/>
                    </a:srgbClr>
                  </a:innerShdw>
                </a:effectLst>
              </a:rPr>
              <a:t> </a:t>
            </a:r>
            <a:r>
              <a:rPr lang="en-US" sz="1500" b="1" dirty="0" smtClean="0">
                <a:ln w="1905"/>
                <a:effectLst>
                  <a:innerShdw blurRad="69850" dist="43180" dir="5400000">
                    <a:srgbClr val="000000">
                      <a:alpha val="65000"/>
                    </a:srgbClr>
                  </a:innerShdw>
                </a:effectLst>
              </a:rPr>
              <a:t>the data </a:t>
            </a:r>
            <a:r>
              <a:rPr lang="en-US" sz="1500" b="1" dirty="0" smtClean="0">
                <a:ln w="1905"/>
                <a:solidFill>
                  <a:schemeClr val="accent6"/>
                </a:solidFill>
                <a:effectLst>
                  <a:innerShdw blurRad="69850" dist="43180" dir="5400000">
                    <a:srgbClr val="000000">
                      <a:alpha val="65000"/>
                    </a:srgbClr>
                  </a:innerShdw>
                </a:effectLst>
              </a:rPr>
              <a:t>and analyze</a:t>
            </a:r>
            <a:endParaRPr lang="en-US" sz="1500" b="1" dirty="0">
              <a:ln w="1905"/>
              <a:solidFill>
                <a:schemeClr val="accent6"/>
              </a:solidFill>
              <a:effectLst>
                <a:innerShdw blurRad="69850" dist="43180" dir="5400000">
                  <a:srgbClr val="000000">
                    <a:alpha val="65000"/>
                  </a:srgbClr>
                </a:innerShdw>
              </a:effectLst>
            </a:endParaRPr>
          </a:p>
        </p:txBody>
      </p:sp>
      <p:sp>
        <p:nvSpPr>
          <p:cNvPr id="9" name="TextBox 8"/>
          <p:cNvSpPr txBox="1"/>
          <p:nvPr/>
        </p:nvSpPr>
        <p:spPr>
          <a:xfrm>
            <a:off x="2819400" y="4021002"/>
            <a:ext cx="3048000" cy="570071"/>
          </a:xfrm>
          <a:prstGeom prst="trapezoid">
            <a:avLst/>
          </a:prstGeom>
          <a:solidFill>
            <a:schemeClr val="accent5">
              <a:lumMod val="90000"/>
            </a:schemeClr>
          </a:solidFill>
        </p:spPr>
        <p:txBody>
          <a:bodyPr wrap="square" rtlCol="0">
            <a:spAutoFit/>
          </a:bodyPr>
          <a:lstStyle/>
          <a:p>
            <a:pPr marL="69056" lvl="3" algn="ctr" defTabSz="342900">
              <a:spcBef>
                <a:spcPts val="450"/>
              </a:spcBef>
              <a:spcAft>
                <a:spcPts val="900"/>
              </a:spcAft>
              <a:defRPr/>
            </a:pPr>
            <a:r>
              <a:rPr lang="en-US" sz="1500" b="1" dirty="0">
                <a:ln w="1905"/>
                <a:solidFill>
                  <a:schemeClr val="accent6"/>
                </a:solidFill>
                <a:effectLst>
                  <a:innerShdw blurRad="69850" dist="43180" dir="5400000">
                    <a:srgbClr val="000000">
                      <a:alpha val="65000"/>
                    </a:srgbClr>
                  </a:innerShdw>
                </a:effectLst>
              </a:rPr>
              <a:t>Act and </a:t>
            </a:r>
            <a:r>
              <a:rPr lang="en-US" sz="1500" b="1" dirty="0" smtClean="0">
                <a:ln w="1905"/>
                <a:solidFill>
                  <a:schemeClr val="accent6"/>
                </a:solidFill>
                <a:effectLst>
                  <a:innerShdw blurRad="69850" dist="43180" dir="5400000">
                    <a:srgbClr val="000000">
                      <a:alpha val="65000"/>
                    </a:srgbClr>
                  </a:innerShdw>
                </a:effectLst>
              </a:rPr>
              <a:t>react</a:t>
            </a:r>
            <a:r>
              <a:rPr lang="en-US" sz="1500" b="1" dirty="0">
                <a:ln w="1905"/>
                <a:solidFill>
                  <a:schemeClr val="accent6"/>
                </a:solidFill>
                <a:effectLst>
                  <a:innerShdw blurRad="69850" dist="43180" dir="5400000">
                    <a:srgbClr val="000000">
                      <a:alpha val="65000"/>
                    </a:srgbClr>
                  </a:innerShdw>
                </a:effectLst>
              </a:rPr>
              <a:t> </a:t>
            </a:r>
            <a:r>
              <a:rPr lang="en-US" sz="1500" b="1" dirty="0" smtClean="0">
                <a:ln w="1905"/>
                <a:effectLst>
                  <a:innerShdw blurRad="69850" dist="43180" dir="5400000">
                    <a:srgbClr val="000000">
                      <a:alpha val="65000"/>
                    </a:srgbClr>
                  </a:innerShdw>
                </a:effectLst>
              </a:rPr>
              <a:t>based on the analysis</a:t>
            </a:r>
            <a:endParaRPr lang="en-US" sz="1500" b="1" dirty="0">
              <a:ln w="1905"/>
              <a:effectLst>
                <a:innerShdw blurRad="69850" dist="43180" dir="5400000">
                  <a:srgbClr val="000000">
                    <a:alpha val="65000"/>
                  </a:srgbClr>
                </a:innerShdw>
              </a:effectLst>
            </a:endParaRPr>
          </a:p>
        </p:txBody>
      </p:sp>
      <p:sp>
        <p:nvSpPr>
          <p:cNvPr id="10" name="TextBox 9"/>
          <p:cNvSpPr txBox="1"/>
          <p:nvPr/>
        </p:nvSpPr>
        <p:spPr>
          <a:xfrm>
            <a:off x="2691936" y="4749801"/>
            <a:ext cx="3327865" cy="564713"/>
          </a:xfrm>
          <a:prstGeom prst="trapezoid">
            <a:avLst/>
          </a:prstGeom>
          <a:solidFill>
            <a:schemeClr val="accent5">
              <a:lumMod val="75000"/>
            </a:schemeClr>
          </a:solidFill>
        </p:spPr>
        <p:txBody>
          <a:bodyPr wrap="square" rtlCol="0">
            <a:spAutoFit/>
          </a:bodyPr>
          <a:lstStyle/>
          <a:p>
            <a:pPr marL="0" lvl="4" algn="ctr" defTabSz="342900">
              <a:spcBef>
                <a:spcPts val="450"/>
              </a:spcBef>
              <a:spcAft>
                <a:spcPts val="900"/>
              </a:spcAft>
              <a:defRPr/>
            </a:pPr>
            <a:r>
              <a:rPr lang="en-US" sz="1500" b="1" dirty="0">
                <a:ln w="1905"/>
                <a:solidFill>
                  <a:schemeClr val="accent6"/>
                </a:solidFill>
                <a:effectLst>
                  <a:innerShdw blurRad="69850" dist="43180" dir="5400000">
                    <a:srgbClr val="000000">
                      <a:alpha val="65000"/>
                    </a:srgbClr>
                  </a:innerShdw>
                </a:effectLst>
              </a:rPr>
              <a:t>Build applications</a:t>
            </a:r>
            <a:r>
              <a:rPr lang="en-US" sz="1500" b="1" dirty="0">
                <a:ln w="1905"/>
                <a:effectLst>
                  <a:innerShdw blurRad="69850" dist="43180" dir="5400000">
                    <a:srgbClr val="000000">
                      <a:alpha val="65000"/>
                    </a:srgbClr>
                  </a:innerShdw>
                </a:effectLst>
              </a:rPr>
              <a:t> to harness the potential</a:t>
            </a:r>
          </a:p>
        </p:txBody>
      </p:sp>
      <p:sp>
        <p:nvSpPr>
          <p:cNvPr id="12" name="Title 1"/>
          <p:cNvSpPr txBox="1">
            <a:spLocks/>
          </p:cNvSpPr>
          <p:nvPr/>
        </p:nvSpPr>
        <p:spPr>
          <a:xfrm>
            <a:off x="242176" y="970135"/>
            <a:ext cx="8492749" cy="551871"/>
          </a:xfrm>
          <a:prstGeom prst="rect">
            <a:avLst/>
          </a:prstGeom>
        </p:spPr>
        <p:txBody>
          <a:bodyPr anchor="ctr">
            <a:noAutofit/>
          </a:bodyPr>
          <a:lstStyle>
            <a:lvl1pPr algn="l" defTabSz="319088" rtl="0" eaLnBrk="0" fontAlgn="base" hangingPunct="0">
              <a:lnSpc>
                <a:spcPct val="90000"/>
              </a:lnSpc>
              <a:spcBef>
                <a:spcPct val="0"/>
              </a:spcBef>
              <a:spcAft>
                <a:spcPct val="0"/>
              </a:spcAft>
              <a:defRPr sz="40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4FD9E7"/>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a:lstStyle>
          <a:p>
            <a:pPr algn="ctr"/>
            <a:r>
              <a:rPr lang="en-US" sz="2500" dirty="0" smtClean="0"/>
              <a:t>Five keys to tap into IoT value</a:t>
            </a:r>
            <a:endParaRPr lang="en-US" sz="2500" baseline="30000" dirty="0"/>
          </a:p>
        </p:txBody>
      </p:sp>
    </p:spTree>
    <p:extLst>
      <p:ext uri="{BB962C8B-B14F-4D97-AF65-F5344CB8AC3E}">
        <p14:creationId xmlns:p14="http://schemas.microsoft.com/office/powerpoint/2010/main" xmlns="" val="148667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895" y="470577"/>
            <a:ext cx="6720232" cy="551871"/>
          </a:xfrm>
        </p:spPr>
        <p:txBody>
          <a:bodyPr>
            <a:noAutofit/>
          </a:bodyPr>
          <a:lstStyle/>
          <a:p>
            <a:r>
              <a:rPr lang="en-GB" sz="2250" dirty="0" err="1" smtClean="0"/>
              <a:t>developerWorks</a:t>
            </a:r>
            <a:r>
              <a:rPr lang="en-GB" sz="2250" dirty="0" smtClean="0"/>
              <a:t> Recipes</a:t>
            </a:r>
            <a:br>
              <a:rPr lang="en-GB" sz="2250" dirty="0" smtClean="0"/>
            </a:br>
            <a:r>
              <a:rPr lang="en-GB" sz="1800" dirty="0" smtClean="0"/>
              <a:t>Ecosystem </a:t>
            </a:r>
            <a:r>
              <a:rPr lang="en-GB" sz="1800" dirty="0"/>
              <a:t>&amp; partnership strategy extend the IBM </a:t>
            </a:r>
            <a:r>
              <a:rPr lang="en-GB" sz="1800" dirty="0" err="1"/>
              <a:t>IoT</a:t>
            </a:r>
            <a:r>
              <a:rPr lang="en-GB" sz="1800" dirty="0"/>
              <a:t> platform</a:t>
            </a:r>
          </a:p>
        </p:txBody>
      </p:sp>
      <p:sp>
        <p:nvSpPr>
          <p:cNvPr id="8" name="Text Placeholder 2"/>
          <p:cNvSpPr txBox="1">
            <a:spLocks/>
          </p:cNvSpPr>
          <p:nvPr/>
        </p:nvSpPr>
        <p:spPr bwMode="auto">
          <a:xfrm>
            <a:off x="659759" y="1278687"/>
            <a:ext cx="2253025" cy="2038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109728" tIns="54864" rIns="109728" bIns="54864"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charset="0"/>
              <a:buChar char="§"/>
              <a:defRPr sz="2000">
                <a:solidFill>
                  <a:schemeClr val="tx1"/>
                </a:solidFill>
                <a:latin typeface="+mn-lt"/>
                <a:ea typeface="MS PGothic" panose="020B0600070205080204" pitchFamily="34" charset="-128"/>
                <a:cs typeface="MS PGothic" charset="0"/>
              </a:defRPr>
            </a:lvl1pPr>
            <a:lvl2pPr marL="509588" indent="-163513" algn="l" rtl="0" eaLnBrk="0" fontAlgn="base" hangingPunct="0">
              <a:spcBef>
                <a:spcPct val="0"/>
              </a:spcBef>
              <a:spcAft>
                <a:spcPct val="0"/>
              </a:spcAft>
              <a:buClr>
                <a:schemeClr val="tx1"/>
              </a:buClr>
              <a:buFont typeface="Arial" charset="0"/>
              <a:buChar char="–"/>
              <a:defRPr>
                <a:solidFill>
                  <a:schemeClr val="tx1"/>
                </a:solidFill>
                <a:latin typeface="+mn-lt"/>
                <a:ea typeface="MS PGothic" panose="020B0600070205080204" pitchFamily="34" charset="-128"/>
                <a:cs typeface="MS PGothic" charset="0"/>
              </a:defRPr>
            </a:lvl2pPr>
            <a:lvl3pPr marL="855663" indent="-173038" algn="l" rtl="0" eaLnBrk="0" fontAlgn="base" hangingPunct="0">
              <a:spcBef>
                <a:spcPct val="0"/>
              </a:spcBef>
              <a:spcAft>
                <a:spcPct val="0"/>
              </a:spcAft>
              <a:buClr>
                <a:schemeClr val="tx1"/>
              </a:buClr>
              <a:buChar char="•"/>
              <a:defRPr sz="1600">
                <a:solidFill>
                  <a:schemeClr val="tx1"/>
                </a:solidFill>
                <a:latin typeface="+mn-lt"/>
                <a:ea typeface="MS PGothic" panose="020B0600070205080204" pitchFamily="34" charset="-128"/>
                <a:cs typeface="MS PGothic" charset="0"/>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S PGothic" panose="020B0600070205080204" pitchFamily="34" charset="-128"/>
                <a:cs typeface="MS PGothic" charset="0"/>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anose="020B0600070205080204" pitchFamily="34" charset="-128"/>
                <a:cs typeface="MS PGothic" charset="0"/>
              </a:defRPr>
            </a:lvl5pPr>
            <a:lvl6pPr marL="1997075" indent="-163513" algn="l" rtl="0" fontAlgn="base">
              <a:spcBef>
                <a:spcPct val="20000"/>
              </a:spcBef>
              <a:spcAft>
                <a:spcPct val="0"/>
              </a:spcAft>
              <a:buClr>
                <a:schemeClr val="bg1"/>
              </a:buClr>
              <a:buChar char="»"/>
              <a:defRPr sz="1600">
                <a:solidFill>
                  <a:schemeClr val="bg1"/>
                </a:solidFill>
                <a:latin typeface="+mn-lt"/>
                <a:ea typeface="+mn-ea"/>
              </a:defRPr>
            </a:lvl6pPr>
            <a:lvl7pPr marL="2454275" indent="-163513" algn="l" rtl="0" fontAlgn="base">
              <a:spcBef>
                <a:spcPct val="20000"/>
              </a:spcBef>
              <a:spcAft>
                <a:spcPct val="0"/>
              </a:spcAft>
              <a:buClr>
                <a:schemeClr val="bg1"/>
              </a:buClr>
              <a:buChar char="»"/>
              <a:defRPr sz="1600">
                <a:solidFill>
                  <a:schemeClr val="bg1"/>
                </a:solidFill>
                <a:latin typeface="+mn-lt"/>
                <a:ea typeface="+mn-ea"/>
              </a:defRPr>
            </a:lvl7pPr>
            <a:lvl8pPr marL="2911475" indent="-163513" algn="l" rtl="0" fontAlgn="base">
              <a:spcBef>
                <a:spcPct val="20000"/>
              </a:spcBef>
              <a:spcAft>
                <a:spcPct val="0"/>
              </a:spcAft>
              <a:buClr>
                <a:schemeClr val="bg1"/>
              </a:buClr>
              <a:buChar char="»"/>
              <a:defRPr sz="1600">
                <a:solidFill>
                  <a:schemeClr val="bg1"/>
                </a:solidFill>
                <a:latin typeface="+mn-lt"/>
                <a:ea typeface="+mn-ea"/>
              </a:defRPr>
            </a:lvl8pPr>
            <a:lvl9pPr marL="3368675" indent="-163513" algn="l" rtl="0" fontAlgn="base">
              <a:spcBef>
                <a:spcPct val="20000"/>
              </a:spcBef>
              <a:spcAft>
                <a:spcPct val="0"/>
              </a:spcAft>
              <a:buClr>
                <a:schemeClr val="bg1"/>
              </a:buClr>
              <a:buChar char="»"/>
              <a:defRPr sz="1600">
                <a:solidFill>
                  <a:schemeClr val="bg1"/>
                </a:solidFill>
                <a:latin typeface="+mn-lt"/>
                <a:ea typeface="+mn-ea"/>
              </a:defRPr>
            </a:lvl9pPr>
          </a:lstStyle>
          <a:p>
            <a:pPr marL="0" indent="0" defTabSz="548627">
              <a:buClr>
                <a:srgbClr val="000000"/>
              </a:buClr>
              <a:buNone/>
            </a:pPr>
            <a:r>
              <a:rPr lang="en-US" sz="1260" dirty="0">
                <a:solidFill>
                  <a:schemeClr val="bg1">
                    <a:lumMod val="65000"/>
                  </a:schemeClr>
                </a:solidFill>
                <a:latin typeface="Arial"/>
              </a:rPr>
              <a:t> </a:t>
            </a:r>
          </a:p>
          <a:p>
            <a:pPr marL="0" indent="0" defTabSz="548627">
              <a:buClr>
                <a:srgbClr val="000000"/>
              </a:buClr>
              <a:buNone/>
            </a:pPr>
            <a:r>
              <a:rPr lang="en-US" sz="1260" b="1" dirty="0">
                <a:solidFill>
                  <a:srgbClr val="000000"/>
                </a:solidFill>
                <a:latin typeface="Arial"/>
              </a:rPr>
              <a:t>Derive IoT value on the Cloud through strong industry partnerships and open </a:t>
            </a:r>
            <a:r>
              <a:rPr lang="en-US" sz="1260" b="1" dirty="0">
                <a:solidFill>
                  <a:srgbClr val="000000"/>
                </a:solidFill>
                <a:latin typeface="Helvetica Neue"/>
                <a:cs typeface="Helvetica Neue"/>
              </a:rPr>
              <a:t>ecosystem</a:t>
            </a:r>
          </a:p>
        </p:txBody>
      </p:sp>
      <p:pic>
        <p:nvPicPr>
          <p:cNvPr id="9" name="Picture 4"/>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85605" y="3931270"/>
            <a:ext cx="761765" cy="465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1815707" y="3676025"/>
            <a:ext cx="607614" cy="596267"/>
          </a:xfrm>
          <a:prstGeom prst="rect">
            <a:avLst/>
          </a:prstGeom>
        </p:spPr>
      </p:pic>
      <p:pic>
        <p:nvPicPr>
          <p:cNvPr id="12" name="Picture 11"/>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747691" y="4967527"/>
            <a:ext cx="932052" cy="8004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409524" y="4464546"/>
            <a:ext cx="1147981" cy="570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6"/>
          <a:srcRect/>
          <a:stretch>
            <a:fillRect/>
          </a:stretch>
        </p:blipFill>
        <p:spPr bwMode="auto">
          <a:xfrm>
            <a:off x="1637953" y="5171017"/>
            <a:ext cx="1005872" cy="59692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bg2"/>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grpSp>
        <p:nvGrpSpPr>
          <p:cNvPr id="3" name="Group 2"/>
          <p:cNvGrpSpPr/>
          <p:nvPr/>
        </p:nvGrpSpPr>
        <p:grpSpPr>
          <a:xfrm>
            <a:off x="3300613" y="2371141"/>
            <a:ext cx="4358347" cy="3471616"/>
            <a:chOff x="2659558" y="1237107"/>
            <a:chExt cx="6341813" cy="4036873"/>
          </a:xfrm>
        </p:grpSpPr>
        <p:pic>
          <p:nvPicPr>
            <p:cNvPr id="13" name="Picture 1"/>
            <p:cNvPicPr>
              <a:picLocks noChangeAspect="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5466644" y="1237107"/>
              <a:ext cx="3534727" cy="290339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4" name="Picture 2"/>
            <p:cNvPicPr>
              <a:picLocks noChangeAspect="1"/>
            </p:cNvPicPr>
            <p:nvPr/>
          </p:nvPicPr>
          <p:blipFill>
            <a:blip r:embed="rId8" cstate="screen">
              <a:extLst>
                <a:ext uri="{28A0092B-C50C-407E-A947-70E740481C1C}">
                  <a14:useLocalDpi xmlns:a14="http://schemas.microsoft.com/office/drawing/2010/main" xmlns=""/>
                </a:ext>
              </a:extLst>
            </a:blip>
            <a:srcRect/>
            <a:stretch>
              <a:fillRect/>
            </a:stretch>
          </p:blipFill>
          <p:spPr bwMode="auto">
            <a:xfrm>
              <a:off x="5466644" y="2811679"/>
              <a:ext cx="3534727" cy="246230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7" name="Picture 2"/>
            <p:cNvPicPr>
              <a:picLocks noChangeAspect="1" noChangeArrowheads="1"/>
            </p:cNvPicPr>
            <p:nvPr/>
          </p:nvPicPr>
          <p:blipFill>
            <a:blip r:embed="rId9" cstate="screen">
              <a:extLst>
                <a:ext uri="{28A0092B-C50C-407E-A947-70E740481C1C}">
                  <a14:useLocalDpi xmlns:a14="http://schemas.microsoft.com/office/drawing/2010/main" xmlns=""/>
                </a:ext>
              </a:extLst>
            </a:blip>
            <a:srcRect/>
            <a:stretch>
              <a:fillRect/>
            </a:stretch>
          </p:blipFill>
          <p:spPr bwMode="auto">
            <a:xfrm>
              <a:off x="2659558" y="1237107"/>
              <a:ext cx="2806059" cy="895286"/>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18" name="Content Placeholder 2"/>
            <p:cNvSpPr txBox="1">
              <a:spLocks/>
            </p:cNvSpPr>
            <p:nvPr/>
          </p:nvSpPr>
          <p:spPr bwMode="auto">
            <a:xfrm>
              <a:off x="2728432" y="2343286"/>
              <a:ext cx="2738211" cy="2038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140" tIns="38570" rIns="77140" bIns="38570"/>
            <a:lstStyle>
              <a:lvl1pPr marL="342900" indent="-342900" algn="l" defTabSz="319088" rtl="0" eaLnBrk="0" fontAlgn="base" hangingPunct="0">
                <a:lnSpc>
                  <a:spcPct val="150000"/>
                </a:lnSpc>
                <a:spcBef>
                  <a:spcPts val="538"/>
                </a:spcBef>
                <a:spcAft>
                  <a:spcPct val="0"/>
                </a:spcAft>
                <a:buFont typeface="Arial" panose="020B0604020202020204" pitchFamily="34" charset="0"/>
                <a:defRPr sz="1200" kern="1200">
                  <a:solidFill>
                    <a:srgbClr val="6D6F71"/>
                  </a:solidFill>
                  <a:latin typeface="HelvNeue for IBM Light"/>
                  <a:ea typeface="MS PGothic" pitchFamily="34" charset="-128"/>
                  <a:cs typeface="HelvNeue for IBM Light"/>
                </a:defRPr>
              </a:lvl1pPr>
              <a:lvl2pPr marL="285750" indent="-285750" algn="l" defTabSz="319088" rtl="0" eaLnBrk="0" fontAlgn="base" hangingPunct="0">
                <a:lnSpc>
                  <a:spcPct val="150000"/>
                </a:lnSpc>
                <a:spcBef>
                  <a:spcPts val="1075"/>
                </a:spcBef>
                <a:spcAft>
                  <a:spcPct val="0"/>
                </a:spcAft>
                <a:buClr>
                  <a:srgbClr val="4FFAFF"/>
                </a:buClr>
                <a:buFont typeface="Arial" panose="020B0604020202020204" pitchFamily="34" charset="0"/>
                <a:buChar char="•"/>
                <a:defRPr sz="1200" kern="1200">
                  <a:solidFill>
                    <a:srgbClr val="6D6F71"/>
                  </a:solidFill>
                  <a:latin typeface="HelvNeue for IBM Light"/>
                  <a:ea typeface="MS PGothic" pitchFamily="34" charset="-128"/>
                  <a:cs typeface="HelvNeue for IBM Light"/>
                </a:defRPr>
              </a:lvl2pPr>
              <a:lvl3pPr marL="1143000" indent="-228600" algn="l" defTabSz="319088" rtl="0" eaLnBrk="0" fontAlgn="base" hangingPunct="0">
                <a:lnSpc>
                  <a:spcPct val="150000"/>
                </a:lnSpc>
                <a:spcBef>
                  <a:spcPts val="900"/>
                </a:spcBef>
                <a:spcAft>
                  <a:spcPct val="0"/>
                </a:spcAft>
                <a:buClr>
                  <a:srgbClr val="4FFAFF"/>
                </a:buClr>
                <a:defRPr lang="en-US" sz="1200" kern="1200" dirty="0">
                  <a:solidFill>
                    <a:srgbClr val="6D6F71"/>
                  </a:solidFill>
                  <a:latin typeface="HelvNeue for IBM Light"/>
                  <a:ea typeface="MS PGothic" pitchFamily="34" charset="-128"/>
                  <a:cs typeface="HelvNeue for IBM Light"/>
                </a:defRPr>
              </a:lvl3pPr>
              <a:lvl4pPr marL="74613" indent="-74613" algn="l" defTabSz="319088" rtl="0" eaLnBrk="0" fontAlgn="base" hangingPunct="0">
                <a:lnSpc>
                  <a:spcPct val="150000"/>
                </a:lnSpc>
                <a:spcBef>
                  <a:spcPct val="20000"/>
                </a:spcBef>
                <a:spcAft>
                  <a:spcPct val="0"/>
                </a:spcAft>
                <a:buClr>
                  <a:srgbClr val="39B2E7"/>
                </a:buClr>
                <a:buSzPct val="125000"/>
                <a:buFont typeface="Arial" pitchFamily="34" charset="0"/>
                <a:buChar char="•"/>
                <a:defRPr sz="1200" kern="1200">
                  <a:solidFill>
                    <a:srgbClr val="6D6F71"/>
                  </a:solidFill>
                  <a:latin typeface="HelvNeue for IBM Light"/>
                  <a:ea typeface="HelvNeue for IBM" charset="0"/>
                  <a:cs typeface="HelvNeue for IBM Light"/>
                </a:defRPr>
              </a:lvl4pPr>
              <a:lvl5pPr marL="307975" indent="-144463" algn="l" defTabSz="319088" rtl="0" eaLnBrk="0" fontAlgn="base" hangingPunct="0">
                <a:lnSpc>
                  <a:spcPct val="150000"/>
                </a:lnSpc>
                <a:spcBef>
                  <a:spcPct val="20000"/>
                </a:spcBef>
                <a:spcAft>
                  <a:spcPct val="0"/>
                </a:spcAft>
                <a:buClr>
                  <a:srgbClr val="39B2E7"/>
                </a:buClr>
                <a:buFont typeface="Arial" panose="020B0604020202020204" pitchFamily="34" charset="0"/>
                <a:buChar char="–"/>
                <a:defRPr sz="1200" kern="120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a:lstStyle>
            <a:p>
              <a:pPr marL="0" indent="0">
                <a:lnSpc>
                  <a:spcPct val="100000"/>
                </a:lnSpc>
              </a:pPr>
              <a:r>
                <a:rPr lang="en-US" sz="1620" b="1" dirty="0">
                  <a:solidFill>
                    <a:srgbClr val="000000"/>
                  </a:solidFill>
                  <a:latin typeface="Calibri" pitchFamily="34" charset="0"/>
                </a:rPr>
                <a:t>Wide variety of supported devices</a:t>
              </a:r>
            </a:p>
            <a:p>
              <a:pPr marL="342891" indent="-342891">
                <a:lnSpc>
                  <a:spcPct val="100000"/>
                </a:lnSpc>
                <a:buFont typeface="Wingdings" charset="2"/>
                <a:buChar char="ü"/>
              </a:pPr>
              <a:r>
                <a:rPr lang="en-US" sz="1440" dirty="0">
                  <a:solidFill>
                    <a:srgbClr val="000000"/>
                  </a:solidFill>
                  <a:latin typeface="Calibri" pitchFamily="34" charset="0"/>
                </a:rPr>
                <a:t>Self Service</a:t>
              </a:r>
            </a:p>
            <a:p>
              <a:pPr marL="342891" indent="-342891">
                <a:lnSpc>
                  <a:spcPct val="100000"/>
                </a:lnSpc>
                <a:buFont typeface="Wingdings" charset="2"/>
                <a:buChar char="ü"/>
              </a:pPr>
              <a:r>
                <a:rPr lang="en-US" sz="1440" dirty="0">
                  <a:solidFill>
                    <a:srgbClr val="000000"/>
                  </a:solidFill>
                  <a:latin typeface="Calibri" pitchFamily="34" charset="0"/>
                </a:rPr>
                <a:t>Open ecosystem</a:t>
              </a:r>
            </a:p>
            <a:p>
              <a:pPr marL="342891" indent="-342891">
                <a:lnSpc>
                  <a:spcPct val="100000"/>
                </a:lnSpc>
                <a:buFont typeface="Wingdings" charset="2"/>
                <a:buChar char="ü"/>
              </a:pPr>
              <a:r>
                <a:rPr lang="en-US" sz="1440" dirty="0">
                  <a:solidFill>
                    <a:srgbClr val="000000"/>
                  </a:solidFill>
                  <a:latin typeface="Calibri" pitchFamily="34" charset="0"/>
                </a:rPr>
                <a:t>Simple tutorials</a:t>
              </a:r>
            </a:p>
            <a:p>
              <a:pPr marL="342891" indent="-342891">
                <a:lnSpc>
                  <a:spcPct val="100000"/>
                </a:lnSpc>
                <a:buFont typeface="Wingdings" charset="2"/>
                <a:buChar char="ü"/>
              </a:pPr>
              <a:r>
                <a:rPr lang="en-US" sz="1440" dirty="0">
                  <a:solidFill>
                    <a:srgbClr val="000000"/>
                  </a:solidFill>
                  <a:latin typeface="Calibri" pitchFamily="34" charset="0"/>
                </a:rPr>
                <a:t>Connect in moments</a:t>
              </a:r>
            </a:p>
          </p:txBody>
        </p:sp>
      </p:grpSp>
      <p:sp>
        <p:nvSpPr>
          <p:cNvPr id="22" name="Rectangle 21"/>
          <p:cNvSpPr/>
          <p:nvPr/>
        </p:nvSpPr>
        <p:spPr>
          <a:xfrm>
            <a:off x="721725" y="3494177"/>
            <a:ext cx="936475" cy="286232"/>
          </a:xfrm>
          <a:prstGeom prst="rect">
            <a:avLst/>
          </a:prstGeom>
        </p:spPr>
        <p:txBody>
          <a:bodyPr wrap="none">
            <a:spAutoFit/>
          </a:bodyPr>
          <a:lstStyle/>
          <a:p>
            <a:pPr defTabSz="548627">
              <a:buClr>
                <a:srgbClr val="000000"/>
              </a:buClr>
            </a:pPr>
            <a:r>
              <a:rPr lang="en-US" sz="1260" dirty="0">
                <a:solidFill>
                  <a:srgbClr val="FFFFFF">
                    <a:lumMod val="65000"/>
                  </a:srgbClr>
                </a:solidFill>
                <a:latin typeface="Arial"/>
              </a:rPr>
              <a:t>Examples:</a:t>
            </a:r>
          </a:p>
        </p:txBody>
      </p:sp>
      <p:sp>
        <p:nvSpPr>
          <p:cNvPr id="5" name="TextBox 4"/>
          <p:cNvSpPr txBox="1"/>
          <p:nvPr/>
        </p:nvSpPr>
        <p:spPr>
          <a:xfrm>
            <a:off x="3162478" y="1626755"/>
            <a:ext cx="5524322" cy="3194721"/>
          </a:xfrm>
          <a:prstGeom prst="rect">
            <a:avLst/>
          </a:prstGeom>
          <a:noFill/>
        </p:spPr>
        <p:txBody>
          <a:bodyPr wrap="square" rtlCol="0">
            <a:spAutoFit/>
          </a:bodyPr>
          <a:lstStyle/>
          <a:p>
            <a:r>
              <a:rPr lang="en-US" sz="1440" dirty="0">
                <a:latin typeface="+mj-lt"/>
              </a:rPr>
              <a:t>Connecting Devices to the IBM IoT platform:</a:t>
            </a: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a:p>
            <a:endParaRPr lang="en-US" sz="1440" dirty="0">
              <a:latin typeface="+mj-lt"/>
            </a:endParaRPr>
          </a:p>
        </p:txBody>
      </p:sp>
      <p:cxnSp>
        <p:nvCxnSpPr>
          <p:cNvPr id="23" name="Straight Connector 22"/>
          <p:cNvCxnSpPr/>
          <p:nvPr/>
        </p:nvCxnSpPr>
        <p:spPr>
          <a:xfrm>
            <a:off x="2797868" y="1948855"/>
            <a:ext cx="0" cy="4316189"/>
          </a:xfrm>
          <a:prstGeom prst="line">
            <a:avLst/>
          </a:prstGeom>
          <a:ln w="3175" cmpd="sng">
            <a:solidFill>
              <a:srgbClr val="C4C3C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bwMode="auto">
          <a:xfrm flipH="1">
            <a:off x="759132" y="3407239"/>
            <a:ext cx="2042169" cy="0"/>
          </a:xfrm>
          <a:prstGeom prst="line">
            <a:avLst/>
          </a:prstGeom>
          <a:noFill/>
          <a:ln w="9525"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Lst>
        </p:spPr>
      </p:cxnSp>
      <p:sp>
        <p:nvSpPr>
          <p:cNvPr id="19" name="Slide Number Placeholder 2"/>
          <p:cNvSpPr>
            <a:spLocks noGrp="1"/>
          </p:cNvSpPr>
          <p:nvPr>
            <p:ph type="sldNum" sz="quarter" idx="11"/>
          </p:nvPr>
        </p:nvSpPr>
        <p:spPr bwMode="auto">
          <a:xfrm>
            <a:off x="7953853" y="6148711"/>
            <a:ext cx="410051" cy="361839"/>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fld id="{7154F527-C17A-704E-B4F8-974155D46094}" type="slidenum">
              <a:rPr lang="en-US"/>
              <a:pPr/>
              <a:t>98</a:t>
            </a:fld>
            <a:endParaRPr lang="en-US" dirty="0"/>
          </a:p>
        </p:txBody>
      </p:sp>
      <p:sp>
        <p:nvSpPr>
          <p:cNvPr id="21" name="Rectangle 20"/>
          <p:cNvSpPr/>
          <p:nvPr/>
        </p:nvSpPr>
        <p:spPr>
          <a:xfrm>
            <a:off x="5735876" y="0"/>
            <a:ext cx="1817826" cy="307731"/>
          </a:xfrm>
          <a:prstGeom prst="rect">
            <a:avLst/>
          </a:prstGeom>
          <a:solidFill>
            <a:srgbClr val="579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white"/>
                </a:solidFill>
                <a:latin typeface="Helvetica Neue Light"/>
                <a:cs typeface="Helvetica Neue Light"/>
              </a:rPr>
              <a:t>Devices &amp; Networks</a:t>
            </a:r>
          </a:p>
        </p:txBody>
      </p:sp>
      <p:sp>
        <p:nvSpPr>
          <p:cNvPr id="4" name="TextBox 3"/>
          <p:cNvSpPr txBox="1"/>
          <p:nvPr/>
        </p:nvSpPr>
        <p:spPr>
          <a:xfrm>
            <a:off x="2423321" y="1121328"/>
            <a:ext cx="3685689" cy="369332"/>
          </a:xfrm>
          <a:prstGeom prst="rect">
            <a:avLst/>
          </a:prstGeom>
          <a:noFill/>
        </p:spPr>
        <p:txBody>
          <a:bodyPr wrap="none" rtlCol="0">
            <a:spAutoFit/>
          </a:bodyPr>
          <a:lstStyle/>
          <a:p>
            <a:r>
              <a:rPr lang="en-US" dirty="0">
                <a:hlinkClick r:id="rId10"/>
              </a:rPr>
              <a:t>https://developer.ibm.com/recipes/</a:t>
            </a:r>
            <a:endParaRPr lang="en-US" dirty="0"/>
          </a:p>
        </p:txBody>
      </p:sp>
    </p:spTree>
    <p:extLst>
      <p:ext uri="{BB962C8B-B14F-4D97-AF65-F5344CB8AC3E}">
        <p14:creationId xmlns:p14="http://schemas.microsoft.com/office/powerpoint/2010/main" xmlns="" val="31253444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584200"/>
            <a:ext cx="7141990" cy="4876579"/>
          </a:xfrm>
          <a:prstGeom prst="rect">
            <a:avLst/>
          </a:prstGeom>
        </p:spPr>
      </p:pic>
    </p:spTree>
    <p:extLst>
      <p:ext uri="{BB962C8B-B14F-4D97-AF65-F5344CB8AC3E}">
        <p14:creationId xmlns:p14="http://schemas.microsoft.com/office/powerpoint/2010/main" xmlns="" val="3223345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38222</TotalTime>
  <Words>2899</Words>
  <Application>Microsoft Macintosh PowerPoint</Application>
  <PresentationFormat>On-screen Show (4:3)</PresentationFormat>
  <Paragraphs>422</Paragraphs>
  <Slides>109</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IBM Analytics_wht_template</vt:lpstr>
      <vt:lpstr>Wordpad Document</vt:lpstr>
      <vt:lpstr>Introduction to Bluemix Workshop @ Radford University, October 18 – 19, 2016 http://radford-workshop.mybluemix.net  https://github.com/evkortright/bluemix-workshop.git    Enrique V. Kortright, Ph.D. – Senior Academic Program Manager / Executive IT Architect  </vt:lpstr>
      <vt:lpstr>Slide 2</vt:lpstr>
      <vt:lpstr>Slide 3</vt:lpstr>
      <vt:lpstr>Slide 4</vt:lpstr>
      <vt:lpstr>@IBM everyone can be an inventor</vt:lpstr>
      <vt:lpstr>Notable Inventions by IBMers http://www-03.ibm.com/ibm/history/ibm100/us/en/icons/ </vt:lpstr>
      <vt:lpstr>Slide 7</vt:lpstr>
      <vt:lpstr>Slide 8</vt:lpstr>
      <vt:lpstr>Slide 9</vt:lpstr>
      <vt:lpstr>IBM Fellows are our top technical talent</vt:lpstr>
      <vt:lpstr>A small sample of IBM Fellows</vt:lpstr>
      <vt:lpstr>Computer science @IBM is practiced in twelve research labs – and all across the organization </vt:lpstr>
      <vt:lpstr>Slide 13</vt:lpstr>
      <vt:lpstr>The Cognitive Era</vt:lpstr>
      <vt:lpstr>Watson Analytics</vt:lpstr>
      <vt:lpstr>The Internet of Things</vt:lpstr>
      <vt:lpstr>The Data Science Experience: Data Exploration</vt:lpstr>
      <vt:lpstr>DSX: Cluster Analysis</vt:lpstr>
      <vt:lpstr>DSX: Predictive Model</vt:lpstr>
      <vt:lpstr>Slide 20</vt:lpstr>
      <vt:lpstr>Slide 21</vt:lpstr>
      <vt:lpstr>Slide 22</vt:lpstr>
      <vt:lpstr>Slide 23</vt:lpstr>
      <vt:lpstr>Slide 24</vt:lpstr>
      <vt:lpstr>Slide 25</vt:lpstr>
      <vt:lpstr>Slide 26</vt:lpstr>
      <vt:lpstr>Choose the Node.js Cloudant DB Web Starter boilerplate from the Catalog</vt:lpstr>
      <vt:lpstr>Enter name for the app and click CREATE</vt:lpstr>
      <vt:lpstr>Wait for the app to stage</vt:lpstr>
      <vt:lpstr>Click the app’s URL and explore the starter app</vt:lpstr>
      <vt:lpstr>Click Overview to see the app’s dashboard. Note the Cloudant NoSQL DB service binding</vt:lpstr>
      <vt:lpstr>Click on the Cloudant box and launch and LAUCH the console. </vt:lpstr>
      <vt:lpstr>Open the my_sample_db and explore its contents.</vt:lpstr>
      <vt:lpstr>Make a change using the app and view the change on Cloudant.</vt:lpstr>
      <vt:lpstr>In Bluemix, click on Environment Variables and study the VCAP_SERVICES variable containing the Cloudant credentials.</vt:lpstr>
      <vt:lpstr>To start coding, from the Overview, add Git to the project. Make sure Populate the repo is checked. Click CONTINUE.</vt:lpstr>
      <vt:lpstr>Click EDIT CODE to go to Bluemix DevOps. Wait for the workspace to be setup and populated with the starter code.</vt:lpstr>
      <vt:lpstr>Click the Git icon to setup the repository. </vt:lpstr>
      <vt:lpstr>Click on BUILD &amp; DEPLOY to view the pipeline</vt:lpstr>
      <vt:lpstr>Make a change to the project, commit and push the change, watch the pipeline, and test the change.</vt:lpstr>
      <vt:lpstr>Slide 41</vt:lpstr>
      <vt:lpstr>Refresh the browser to test the change.</vt:lpstr>
      <vt:lpstr>Optional: Clone the app repository to your desktop using Git. Make changes to the app and test locally. Commit and push the changes. Watch the BUILD&amp;DEPLOY pipeline on Bluemix DevOps. Test the app.</vt:lpstr>
      <vt:lpstr>Next Steps: Try TRACK&amp;PLAN</vt:lpstr>
      <vt:lpstr>How to quickly explore and prototype with Node-RED</vt:lpstr>
      <vt:lpstr>Choose the Node-RED boilerplate from the Catalog</vt:lpstr>
      <vt:lpstr>Give the app a name and click CREATE</vt:lpstr>
      <vt:lpstr>Wait for the app to finish staging and click on the URL to open it</vt:lpstr>
      <vt:lpstr>Click on the button to go to the Node-RED flow editor</vt:lpstr>
      <vt:lpstr>Now we are ready to invent!</vt:lpstr>
      <vt:lpstr>Explore the nodes</vt:lpstr>
      <vt:lpstr>Double-click on the tab to rename the Flow</vt:lpstr>
      <vt:lpstr>From the palette, drag, drop and connect an http-in, http-out and a template node in that order</vt:lpstr>
      <vt:lpstr>Double-click the http-in node, set the method to GET and the route to /hello-world</vt:lpstr>
      <vt:lpstr>Deploy the app and watch for any problems</vt:lpstr>
      <vt:lpstr>Now, try it out by opening abc-smart-chat.mybluemix.net/hello-world in a new browser window</vt:lpstr>
      <vt:lpstr>Double-click on the template node and add a hello-world greeting in HTML</vt:lpstr>
      <vt:lpstr>Deploy the app and refresh the /hello-world page</vt:lpstr>
      <vt:lpstr>Change the template to have a form with an input</vt:lpstr>
      <vt:lpstr>Now add the /greet route with method GET</vt:lpstr>
      <vt:lpstr>Deploy the app, refresh the hello-world page, enter your name and press &lt;ENTER&gt;</vt:lpstr>
      <vt:lpstr>Create a new tab for the Smart Chat</vt:lpstr>
      <vt:lpstr>Build a new route /chat with method GET and the shell of the chat page</vt:lpstr>
      <vt:lpstr>Style the page with CSS</vt:lpstr>
      <vt:lpstr>Redeploy and open the /chat route. Try the Send button.</vt:lpstr>
      <vt:lpstr>Send the message using web sockets. Drop a pair of websocket nodes (in and out) and configure the them to listen on /ws/chat.</vt:lpstr>
      <vt:lpstr>Add code to create the socket connection and handle events</vt:lpstr>
      <vt:lpstr>Deploy the app, refresh the /chat page, and verify that a connection is made in the Node-RED window.</vt:lpstr>
      <vt:lpstr>Change the code to send the message using the socket.</vt:lpstr>
      <vt:lpstr>Verify that the message goes through the socket.</vt:lpstr>
      <vt:lpstr>Open two browser windows with the /chat route. Note that the message stays in the origin window.</vt:lpstr>
      <vt:lpstr>Fix that by deleting the session information using a function node.</vt:lpstr>
      <vt:lpstr>Verify that both windows receive the message.</vt:lpstr>
      <vt:lpstr>Remove the alert statements (with comments //) and display the chat in the chat box</vt:lpstr>
      <vt:lpstr>The simple version of the chat app is complete.</vt:lpstr>
      <vt:lpstr>To hold the conversation in French, drop a Watson language translation node and modify the websocket flow.</vt:lpstr>
      <vt:lpstr>The first function node saves the payload and extracts the message to pass as a new payload to the Watson translation node.</vt:lpstr>
      <vt:lpstr>The second function node restores the original payload, substituting the message with its translation.</vt:lpstr>
      <vt:lpstr>The chat will not work because the Watson translation service has not been bound to the app in Bluemix. Do that now.</vt:lpstr>
      <vt:lpstr>From the Catalog, pick Watson Language Translation and click CREATE.</vt:lpstr>
      <vt:lpstr>Restage the app</vt:lpstr>
      <vt:lpstr>Refresh the Node-RED editor (the /red route) and the /chat window. Now Watson translates the chat into French.</vt:lpstr>
      <vt:lpstr>Now add vision abilities to the Smart Chat. Start by binding the Watson Visual Recognition service to the app in Bluemix.</vt:lpstr>
      <vt:lpstr>Modify the flow in Node-RED to switch to visual recognition when the payload starts with http. (restage the app and refresh /red)</vt:lpstr>
      <vt:lpstr>Add a Watson Visual Recognition node to the flow using switch output #1.</vt:lpstr>
      <vt:lpstr>Next, add a function node that verbalizes the output of the visual recognition node.</vt:lpstr>
      <vt:lpstr>Connect the Verbalize node so that it’s output is also translated. </vt:lpstr>
      <vt:lpstr>Finally, add code to display the picture that Watson is looking at.</vt:lpstr>
      <vt:lpstr>Now Watson helps Smart Chat translate a conversation and understand the content of an image.</vt:lpstr>
      <vt:lpstr>Let’s add IoT notifications to the chat. Go to https://quickstart.internetofthings.ibmcloud.com/iotsensor/ to emulate an temperature sensor. Note the device id.</vt:lpstr>
      <vt:lpstr>Add an ibmiot node to the Smart Chat flow and confiture it with the device id.</vt:lpstr>
      <vt:lpstr>Exercise: Debug the IoT node and observe the message contents. Add a sub-flow that inserts a message into the chat whenever a temperature change is detected.</vt:lpstr>
      <vt:lpstr>Credits and References</vt:lpstr>
      <vt:lpstr>Slide 94</vt:lpstr>
      <vt:lpstr>Slide 95</vt:lpstr>
      <vt:lpstr>Slide 96</vt:lpstr>
      <vt:lpstr>Slide 97</vt:lpstr>
      <vt:lpstr>developerWorks Recipes Ecosystem &amp; partnership strategy extend the IBM IoT platform</vt:lpstr>
      <vt:lpstr>Slide 99</vt:lpstr>
      <vt:lpstr>Slide 100</vt:lpstr>
      <vt:lpstr>Slide 101</vt:lpstr>
      <vt:lpstr>Slide 102</vt:lpstr>
      <vt:lpstr>Slide 103</vt:lpstr>
      <vt:lpstr>Slide 104</vt:lpstr>
      <vt:lpstr>Internships and other opportunities @IBM</vt:lpstr>
      <vt:lpstr>Extreme Blue 12-week internship  http://www-01.ibm.com/employment/us/extremeblue/index.html  </vt:lpstr>
      <vt:lpstr>Ph.D. Fellowships and other awards @IBM http://www.research.ibm.com/university/awards/phdfellowship.shtml</vt:lpstr>
      <vt:lpstr>Slide 108</vt:lpstr>
      <vt:lpstr>Slide 109</vt:lpstr>
    </vt:vector>
  </TitlesOfParts>
  <Company>VSA Partners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amckamey</dc:creator>
  <cp:lastModifiedBy>IBM_ADMIN</cp:lastModifiedBy>
  <cp:revision>194</cp:revision>
  <dcterms:created xsi:type="dcterms:W3CDTF">2012-06-13T19:43:57Z</dcterms:created>
  <dcterms:modified xsi:type="dcterms:W3CDTF">2016-10-14T16:50:14Z</dcterms:modified>
</cp:coreProperties>
</file>